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6.xml"/><Relationship Id="rId41" Type="http://schemas.openxmlformats.org/officeDocument/2006/relationships/font" Target="fonts/CenturyGoth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bold.fntdata"/><Relationship Id="rId16" Type="http://schemas.openxmlformats.org/officeDocument/2006/relationships/slide" Target="slides/slide12.xml"/><Relationship Id="rId38" Type="http://schemas.openxmlformats.org/officeDocument/2006/relationships/font" Target="fonts/CenturyGoth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2"/>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11"/>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1"/>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12"/>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2"/>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12"/>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19" name="Google Shape;119;p12"/>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12"/>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13"/>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3"/>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1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1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36" name="Google Shape;136;p1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1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15"/>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1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1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6"/>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7"/>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7"/>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3" name="Google Shape;53;p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5"/>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0" name="Google Shape;60;p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7" name="Google Shape;67;p6"/>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8" name="Google Shape;68;p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5" name="Google Shape;75;p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6" name="Google Shape;76;p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7" name="Google Shape;77;p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8" name="Google Shape;78;p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9"/>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9"/>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0"/>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
          <p:cNvSpPr/>
          <p:nvPr>
            <p:ph idx="2" type="pic"/>
          </p:nvPr>
        </p:nvSpPr>
        <p:spPr>
          <a:xfrm>
            <a:off x="2589212" y="634965"/>
            <a:ext cx="8915400" cy="3854970"/>
          </a:xfrm>
          <a:prstGeom prst="rect">
            <a:avLst/>
          </a:prstGeom>
          <a:noFill/>
          <a:ln>
            <a:noFill/>
          </a:ln>
        </p:spPr>
      </p:sp>
      <p:sp>
        <p:nvSpPr>
          <p:cNvPr id="99" name="Google Shape;99;p10"/>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
          <p:cNvGrpSpPr/>
          <p:nvPr/>
        </p:nvGrpSpPr>
        <p:grpSpPr>
          <a:xfrm>
            <a:off x="1" y="228600"/>
            <a:ext cx="2851516" cy="6638628"/>
            <a:chOff x="2487613" y="285750"/>
            <a:chExt cx="2428875" cy="5654676"/>
          </a:xfrm>
        </p:grpSpPr>
        <p:sp>
          <p:nvSpPr>
            <p:cNvPr id="7" name="Google Shape;7;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27221" y="-786"/>
            <a:ext cx="2356674" cy="6854039"/>
            <a:chOff x="6627813" y="194833"/>
            <a:chExt cx="1952625" cy="5678918"/>
          </a:xfrm>
        </p:grpSpPr>
        <p:sp>
          <p:nvSpPr>
            <p:cNvPr id="20" name="Google Shape;20;p1"/>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2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rotWithShape="1">
          <a:blip r:embed="rId3">
            <a:alphaModFix/>
          </a:blip>
          <a:srcRect b="0" l="0" r="0" t="0"/>
          <a:stretch/>
        </p:blipFill>
        <p:spPr>
          <a:xfrm>
            <a:off x="4527912" y="187914"/>
            <a:ext cx="1750967" cy="1961732"/>
          </a:xfrm>
          <a:prstGeom prst="rect">
            <a:avLst/>
          </a:prstGeom>
          <a:noFill/>
          <a:ln>
            <a:noFill/>
          </a:ln>
        </p:spPr>
      </p:pic>
      <p:sp>
        <p:nvSpPr>
          <p:cNvPr id="165" name="Google Shape;165;p18"/>
          <p:cNvSpPr/>
          <p:nvPr/>
        </p:nvSpPr>
        <p:spPr>
          <a:xfrm>
            <a:off x="592185" y="3091768"/>
            <a:ext cx="1121663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IN" sz="1800" u="none" cap="none" strike="noStrike">
                <a:solidFill>
                  <a:srgbClr val="000000"/>
                </a:solidFill>
                <a:latin typeface="Century Gothic"/>
                <a:ea typeface="Century Gothic"/>
                <a:cs typeface="Century Gothic"/>
                <a:sym typeface="Century Gothic"/>
              </a:rPr>
              <a:t>TITLE</a:t>
            </a:r>
            <a:r>
              <a:rPr b="0" i="0" lang="en-IN" sz="1400" u="none" cap="none" strike="noStrike">
                <a:solidFill>
                  <a:srgbClr val="000000"/>
                </a:solidFill>
                <a:latin typeface="Century Gothic"/>
                <a:ea typeface="Century Gothic"/>
                <a:cs typeface="Century Gothic"/>
                <a:sym typeface="Century Gothic"/>
              </a:rPr>
              <a:t>- </a:t>
            </a:r>
            <a:r>
              <a:rPr b="1" i="0" lang="en-IN" sz="1800" u="sng" cap="none" strike="noStrike">
                <a:solidFill>
                  <a:srgbClr val="00B050"/>
                </a:solidFill>
                <a:latin typeface="Century Gothic"/>
                <a:ea typeface="Century Gothic"/>
                <a:cs typeface="Century Gothic"/>
                <a:sym typeface="Century Gothic"/>
              </a:rPr>
              <a:t>Electroencephalogram Brain Signal Processing for Chromatic Visual Impression Identification.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u="sng">
                <a:solidFill>
                  <a:srgbClr val="00B050"/>
                </a:solidFill>
                <a:latin typeface="Century Gothic"/>
                <a:ea typeface="Century Gothic"/>
                <a:cs typeface="Century Gothic"/>
                <a:sym typeface="Century Gothic"/>
              </a:rPr>
              <a:t>(differentiate the brain signals from red and white colour)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66" name="Google Shape;166;p18"/>
          <p:cNvSpPr txBox="1"/>
          <p:nvPr/>
        </p:nvSpPr>
        <p:spPr>
          <a:xfrm>
            <a:off x="1071154" y="5377014"/>
            <a:ext cx="664464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 Tutan Nama, PHD scholar, CSE,IIT Kharagpur</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:Subrata Pain, PHD scholar, CSE,IIT Kharagpur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67" name="Google Shape;167;p18"/>
          <p:cNvSpPr txBox="1"/>
          <p:nvPr/>
        </p:nvSpPr>
        <p:spPr>
          <a:xfrm>
            <a:off x="7132320" y="5173018"/>
            <a:ext cx="50596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Supervisor Name</a:t>
            </a:r>
            <a:r>
              <a:rPr lang="en-IN" sz="1800">
                <a:solidFill>
                  <a:schemeClr val="dk1"/>
                </a:solidFill>
                <a:latin typeface="Century Gothic"/>
                <a:ea typeface="Century Gothic"/>
                <a:cs typeface="Century Gothic"/>
                <a:sym typeface="Century Gothic"/>
              </a:rPr>
              <a:t>: </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Prof. Debasis Samanta, CSE, IIT Kharagpur</a:t>
            </a:r>
            <a:endParaRPr sz="1800">
              <a:solidFill>
                <a:schemeClr val="dk1"/>
              </a:solidFill>
              <a:latin typeface="Century Gothic"/>
              <a:ea typeface="Century Gothic"/>
              <a:cs typeface="Century Gothic"/>
              <a:sym typeface="Century Gothic"/>
            </a:endParaRPr>
          </a:p>
        </p:txBody>
      </p:sp>
      <p:sp>
        <p:nvSpPr>
          <p:cNvPr id="168" name="Google Shape;168;p18"/>
          <p:cNvSpPr txBox="1"/>
          <p:nvPr/>
        </p:nvSpPr>
        <p:spPr>
          <a:xfrm>
            <a:off x="1715589" y="4988352"/>
            <a:ext cx="389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nvSpPr>
        <p:spPr>
          <a:xfrm>
            <a:off x="2725783" y="191589"/>
            <a:ext cx="50509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Century Gothic"/>
                <a:ea typeface="Century Gothic"/>
                <a:cs typeface="Century Gothic"/>
                <a:sym typeface="Century Gothic"/>
              </a:rPr>
              <a:t>5. Data preprocessing:</a:t>
            </a:r>
            <a:endParaRPr b="1" sz="2400" u="sng">
              <a:solidFill>
                <a:schemeClr val="dk1"/>
              </a:solidFill>
              <a:latin typeface="Century Gothic"/>
              <a:ea typeface="Century Gothic"/>
              <a:cs typeface="Century Gothic"/>
              <a:sym typeface="Century Gothic"/>
            </a:endParaRPr>
          </a:p>
        </p:txBody>
      </p:sp>
      <p:sp>
        <p:nvSpPr>
          <p:cNvPr id="256" name="Google Shape;256;p27"/>
          <p:cNvSpPr txBox="1"/>
          <p:nvPr/>
        </p:nvSpPr>
        <p:spPr>
          <a:xfrm>
            <a:off x="1663337" y="792480"/>
            <a:ext cx="104936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 🡪 common average referencing 🡪scaling factor🡪 50 hz notch filter 🡪  0-40 hz band pass filter</a:t>
            </a:r>
            <a:endParaRPr sz="1800">
              <a:solidFill>
                <a:schemeClr val="dk1"/>
              </a:solidFill>
              <a:latin typeface="Century Gothic"/>
              <a:ea typeface="Century Gothic"/>
              <a:cs typeface="Century Gothic"/>
              <a:sym typeface="Century Gothic"/>
            </a:endParaRPr>
          </a:p>
        </p:txBody>
      </p:sp>
      <p:sp>
        <p:nvSpPr>
          <p:cNvPr descr="data:image/png;base64,iVBORw0KGgoAAAANSUhEUgAAAWEAAADqCAYAAABz//R4AAAAOXRFWHRTb2Z0d2FyZQBNYXRwbG90bGliIHZlcnNpb24zLjUuMywgaHR0cHM6Ly9tYXRwbG90bGliLm9yZy/NK7nSAAAACXBIWXMAAAsTAAALEwEAmpwYAABoZ0lEQVR4nO1dd3hUxfp+tyWEJJTQuwgmoSf0JoINuSgiWFARFUUvqIgNkCs/KzZUFJWiqNiVIni9eBsqKEr1ghogSGgJLYH0unV+f+zOOXP2fFuzySYw7/PwsDllzpz2nm/e+YqBMcYgISEhIREVGKPdAQkJCYnzGZKEJSQkJKIIScISEhISUYQkYQkJCYkoQpKwhISERBQhSVhCQkIiipAkfI7j+PHjSElJwa5du2qk/Y8//hgjRoxAamoq3nzzzRo5xvmCf/7zn7j88svRrVs3zJ07Nyp9qOnnpaaQkpKCr7/+OtrdCAvmaHfgXEZRURHee+89fPfddzhx4gRiYmLQtm1bjBw5EpMmTUKbNm2i3cVqITc3F88//zyeeOIJXHHFFYiPjye3u+2227Bjxw4AgNlsRqtWrTBq1Cg8+OCDaNSoUa319/jx47jsssuUv+Pi4tCyZUv06dMHN998M/r27RtSe0uWLMGaNWvw/fffV7tvTqcT8+bNw+TJkzF58mQ0bNiw2m1S2L17N1asWIHdu3ejtLQUrVq1QlpaGu6880706NGjRo5ZV3Hw4EG8+eabyMzMRHZ2NiZOnIgFCxbUej8kCdcQTp06hVtuuQUmkwn3338/UlNTkZiYiOPHj2PDhg1477338MQTT5D72mw2xMTE1HKPQ0dOTg5cLhcuvfRStGzZ0u+2V199NebOnQun04k///wTf/vb31BUVIRXX321lnqrYsmSJejduzesViuys7Px1Vdf4ZZbbsGcOXNw55131np/AODMmTOoqKjAJZdcglatWoXdjt1uh8ViIdetXbsW8+fPx5VXXolXXnkFHTp0QFFRETZu3IgFCxbgs88+C/u49RGVlZVo27YtLr30UqxcuTJ6HWESNYJ7772XDRs2jJWWlpLrXS6X8nvy5Mns8ccfZ4sWLWLDhg1jQ4cOZYwx9ve//51df/31rG/fvmzgwIFs2rRp7PDhw8p+OTk5LDk5ma1fv55NmTKF9erVi1166aXsH//4h26bDRs2sHvuuYf17t2bXXrppWzt2rUBz2HTpk3suuuuYz169GCDBw9mTz75JCsvL2eMMbZ48WKWnJys+ZeTk0O2M3nyZDZv3jzNshdeeIENHDhQ+buoqIg98sgj7JJLLmG9evViV155JXvvvfeU63Ts2DGWnJzMjhw5ouwzatQodvHFFyt/HzlyhCUnJ7NDhw6R/eDXYufOnbp1L730EuvevTs7duwYY8x9f/72t7+xyy67TLmur776KrNarYwxxtauXas7/8WLFzPGAt83b1Btbdu2LeA9YIyxOXPmsNtvv5199NFHbNSoUSwlJYVVVlbqjnH69GnWs2dPNn/+fLIPRUVFmmsU6HlZuXIlGzduHEtLS2NDhw5ls2bNYrm5ucr6bdu2seTkZLZlyxZ2yy23sN69e7MxY8awTZs26e5HoGOVlZWxZ599lg0fPpz17t2bXXvttezf//63Zhv+HoQL6hmtLUgSrgEUFhay1NRUtnTp0qC2nzx5MktLS2Pz589nBw8eZJmZmYwxxtasWcO+++47duzYMbZ371527733siuuuEIhAv4QDxs2jH399dfs0KFD7LXXXmOpqals7969mm0uvfRStmHDBnb06FH26quvsm7duvklhv3797Nu3bqxBQsWsKysLLZp0yZ2ySWXsEcffZQx5n4x/v3vf7Pk5GS2d+9elpeXxxwOh8/zEx/wo0ePsquuuooNGzZMWZaXl8eWL1/OMjIyWHZ2Nlu/fj1LS0tja9asUbYZOXIk+/zzzxljblLu1asXS0tLU87j888/15CyN/yRcH5+PktJSWErVqxgjDHmdDrZa6+9xvbs2cNycnLYxo0b2bBhw9gbb7zBGGOssrKSLVy4kI0YMYLl5eWxvLw8VlZWFtR980ZlZSX77bffWHJyMtu4cSPLy8tjVqs14D1gzE3C6enpbMaMGWz//v0sMzOTvA8ffPABS05OZqdOnfJ5fcRrFOh5WblyJfv5559ZdnY2+9///sduuukmduuttyrrOQlfc801bPPmzezIkSNs7ty5LD09XUf4/o7lcrnY5MmT2eTJk9nOnTtZdnY2++KLL1iPHj3YL7/8ohzPm4TnzJnDRo0a5fdcRUgSPsfAX6j//Oc/muU33XQTS0tLY2lpaewvf/mLsnzy5MnsyiuvZE6n02+7hYWFLDk5me3atYsxpj7EixYt0h2Hv6h8m/fff19Z73A4WFpamkJoFB599FE2ceJEzbL//ve/LCUlhR0/fpwxpr5ogV7syZMns+7du7O0tDTWs2dPxdr76KOP/O737LPPsjvuuEP5e86cOWzmzJmMMca+/PJLNmXKFHb33Xezzz77jDHG2IMPPqghKG/4I2HGGBs6dCh78sknfe7/wQcfsCuuuEL5++233w7qRfe+b8H2LZh7MGfOHNavXz/lA+ALTz75JOvbt2/Avob7vOzdu5clJyez06dPM8bUZ0O0WM+cOcOSk5PZjz/+GPSxtm3bxnr27MlKSko0x5s7dy6bPn268rc3Cb/yyitsypQpAc+XI5okLDXhGgTzyo20aNEi2Gw2fPbZZ/jvf/+rWdejRw8YjVpnlf379+Ott97C/v37UVhYqCw/efIk+vXrp/ydnp6u2S89PR3btm3TLEtNTVV+m0wmNGvWDGfPnvXZ96ysLAwePFizbODAgWCMISsrC+3atfO5L4XLL78cDz/8MCorK/Hpp5+iqKgIt956q7Le5XJhxYoV2LBhA06fPg2bzQa73a45zqBBg/Dyyy+DMYZt27ZhyJAhMJvN2LZtGyZNmoQdO3bgkUceCalfIhhjMBgMyt+rVq3C6tWrceLECVRWVsLhcOjuKYVg71sgBHsPunTp4nNSVDy3UBDoedm+fTveeecdZGVloaSkRGn/xIkTGk27W7duyu/mzZvDZDIhPz8/6GP98ccfsNvtGDFihGYfu92OTp06+ex/dZ6D2oYk4RpAx44dYTQacejQIc1y7g3RuHFj3T5xcXGavysrKzF16lT069cPL7zwApo3bw4AGDt2LOx2e8h98p6sMRgMIb+Y1UFCQoLy0jz77LO4+eabsXz5ckyfPh0A8P7772P58uV4/PHH0b17d8THx2PlypXYvHmz0sbgwYNRUFCAAwcOYPv27ZgyZQrMZjPee+89HDhwAPn5+TrSChYFBQUoKChAhw4dALjdxZ555hk88sgjGDBgABISEvCvf/0LixYt8ttOpO9bMPB+dih07twZZWVlOH36NFq3bh1we3/Py8mTJ3HPPffg2muvxYwZM9C0aVPk5ubijjvu0J0jNUnocrmCPpbL5UJiYiLWrFkTsI/1FdJPuAbQpEkTjBgxAp988glKS0vDauPQoUMoKCjAQw89hEGDBqFLly4oLi4miXPPnj2av3fv3o0uXbqEdVyOrl27YufOnZplO3bsgMFgwEUXXVSttgFg5syZWLZsGXJzcwEAu3btwsUXX4zrr78e3bt3R6dOnXDs2DHNPm3atEHHjh3x8ccfo6qqCr169UL37t3hdDrx0UcfoUOHDiFb6BwrVqyAyWTCFVdcofSnW7duuPPOO9GzZ09ccMEFOHHihGYfi8UCp9OpWRbKfQuESN6DMWPGICYmBkuWLCHXFxcXB93WH3/8gaqqKsybNw/9+vXDhRde6HdUVR306tULJSUlsFqt6NSpk+Zf27Zta+SYtQ1JwjWEJ598EmazGePHj8f69euRmZmJnJwcbN68GZs2bdJJD95o27YtYmJi8PHHHyM7Oxtbt27FggULNMNljjVr1uCbb77BkSNH8MYbb2DPnj3VdrW66667sG/fPjz//PM4dOgQfvzxRzz33HO45pprIvLwDxkyBBdeeCHefvttAG5LbceOHdi2bRuOHDmCRYsW4bffftPtN3jwYKxfvx4DBgyAyWSC0WjEgAED8PXXXwdtBRcXF+PMmTM4ceIEtm7disceewzvv/8+HnvsMcUS7ty5M/78809s3LgR2dnZ+PDDD/Gf//xH00779u1x9uxZ7N69GwUFBYrLU7D3LRAieQ9atWqF//u//8Pq1avx0EMPYevWrTh+/Dj27t2LxYsXY8aMGUG31alTJxgMBrz//vvIycnBxo0blfsYaQwePBhDhw7FAw88gI0bNyInJwcZGRn4+OOPsWrVKp/7vfrqq7j99tv9tm2z2bB//37s378f5eXlKC4uxv79+5GVlRXp0/ALKUfUENq2bYt169bhvffew/LlyxUrqn379hg+fDimTJnid/+kpCQsXLgQr732GtauXYsuXbpg3rx5uOOOO3TbPvLII1i1ahXmzZuHFi1aYOHChdV2vE9NTcXSpUvxxhtv4LPPPkNCQgJGjx6NOXPmVKtdEVOnTsXcuXNx1113YcaMGTh58iRmzJgBi8WCv/zlL7jtttvw97//XbPPoEGDsGrVKg3hDh48GBs3bgyahDnhNGjQAC1btkRaWho+++wzTbDGTTfdhD///BPz5s2Dw+HAqFGj8MADD+DZZ59Vtrn88stx1VVX4d5770VxcTHuv/9+PPDAA0Hft0CI9D244YYb0LlzZ7z//vt4+OGHlWCNfv36+fRZ99Wv+fPn45133sGyZcvQo0cPzJs3D9OmTQurX/5gMBiwdOlSvPXWW3j++eeRl5eHxo0bIzU1FXfffbfP/c6cOYOcnBy/befl5WH8+PHK33v37sV///tftGvXLiIBOMHCwGpTGJSIKHgE2Keffor+/ftHuzsSEhJhQMoREhISElGEJGEJCQmJKELKERISEhJRhLSEJSQkJKIIScISEhISUYR0UfNCYWE5XK7gFZpmzRKQn19Wgz2qHZwr5wHIc6mrOF/PxWg0oGlT32HldZaEV65ciZUrV6KwsBDdunXDU089pYkx98ZPP/2EN954A0eOHEGDBg1w8cUX4/HHHydDhP3B5WIhkTDf51zAuXIegDyXugp5LnrUSTliw4YNWLJkCV5//XXs2LEDw4cPx913342yMvrLU1BQgBkzZuDqq6/Gjh078M033yAnJwfPPfdcLfdcQkJCIjTUSRL+4osvcMMNNyAtLQ2xsbFKhNPGjRvJ7XnWrRtvvBEmkwlJSUkYM2YMMjMza7PbEhISEiGjTsoRmZmZuOWWW5S/jUYjunfvjv3792vCDDm6deuGUaNG4bPPPsPtt9+OwsJCbNiwQUnGEgqaNUsIeZ8WLRJD3qcu4lw5D0CeS12FPBc9apWE586di3Xr1vlcP3r0aCxevBhlZWW6ApCJiYk+5QiDwYAJEybgmWeewWuvvQan04nhw4fjnnvuCbmP+fllIWk9LVok4swZOlOa0+WCwWCAMYzkLbUNf+dR3yDPpW7ifD0Xo9Hg17irVRKeP38+Zs+e7XM9L26ZkJCgSwFZWlqq5Gb1Bk/mvWjRIowcORLl5eV4+eWXMXXq1KgWL5z28iaMTGuLKVf5nlCUkJA4v1GrmnB8fDySkpJ8/ktIcH8tUlNTkZGRoezncrmwb98+TZZ+ERkZGbjoootw+eWXw2w2o3Hjxrjtttvw66+/aiob1CZ4IOKmPSejcnwJCYn6gTo5MTdp0iSsXr0av//+O2w2G5YuXQrAnTqQQt++fZGVlYUffvgBLpcLZWVl+OSTT9CuXTs0bdq0NruuwCWjwSUkJIJAnSThsWPHYvr06XjggQfQv39//PTTT1ixYoViKZ88eRLp6enYtWsXACAtLQ0LFizA66+/jgEDBuCyyy5Dbm4uli1bVuN9rbK5645tzTiNZV+r1rvTKUlYQkIiMOqkdwQA3HHHHT4TYbdt2xa7d+/WLLvmmmtwzTXX1ELPVBSWWjH1xe9x8+UX4fONBwEAf73Wvc55DjmlS0hI1BzqpCVcX3AqvxwAsPvPM7p1ohzhcLp06yUkJCQAScLVQqXVAQBoEKMfUIiWsMwWKiEh4QuShKuBSqu70m5crErCaqlulXhd0hCWkJDwAUnC1QC3hONiTcqy/+zMwcw3ftKSsLSEJSQkfKDOTszVB1Ta3CQsljP/8nt3uWy7QzV/pRwhISHhC9ISrgaqPHIEFZZcXuVQfktHCQkJCV+QJFwNVHjkCCch+pZX2ZXfUo6QkJDwBUnC1YDT43omuqBxm1gkYSZNYQkJCR+QJFwNcG61O1SSNZncl7S8UsoREhISgSFJuBpgcLOraAmbTW5buEK0hGtZjtiVmYeH3toig0QkJOoBJAlXA9wNTSQ7k9FNwtqJudol4a9/PoLiMhsOnyyp1eNKSEiEDknC1YAiR4gkzOUIzcRcrXYLyR2aAAAO5BTV7oElJCRChiThaoBPuDkcejlC1IRrW45oYHEHj1TZHAG2lJCQiDYkCVcDXGZwCGkruRwhasK1Xeab561gUhKWkKjzkCRcDXByFeUI7jIsLqttN2HeL+mfLCFR9yFJuBrgBq44MefwsLAYtlzbZOj0HM+pSSLEUFhqrdV+SEhIBIYk4WpAkSMEwuW/tbkjarlfhCW8fsthPPL2z5KIJSTqGCQJVwOUixqXIbQSRbQ0YfW4GYcLAABFZZKEJSTqEiQJVwOMmJizU5YwapeEKUvY7HGdkwEcEhJ1C5KEqwFKE+a8Z3PoJ+sid1yGr3485FNa4CTsdDH8cTgfeUWViteGw8nw7bZj+PXAGWQdL8bUF79HQUlVZDsoISERNGQ+4WqAW5p2wrp01GA+4ZNny/GPX45h39FCPDGlv7svLob5723HVYM6KnKEywUsWvUbACC1YxMA7qRDazYdAgAM69kaALD3aAFSurSIaB8lJCSCg7SEqwGuuYrSA4fTR2WNI6dKqj05FmN237a8wkplmdXuxKn8CnzwbaZiCYvkb1cyvqnLLJ52HET/JSQkageShKsBTq6BDF1x/bMf7sKcZb9U87ju/8sq7Th4vAj/3H5MQ/pOQhPmiee1eS7ct5/6iEhISNQOpBxRDQSr9Xp7R4jWaHjHVfd/4ZP/AQCG9GitricmDHkJJpFweX4LmyRhCYmoQZJwNRBsEEakNOGjp0tQUm5DUqMGunWixMGtXZFwPfNysDqc6k6eZTaHC1t+O4GqChv6dG0ekb5KSEgEBylHVAPBknCk3ISfWbkLr6/+XWMJJ8RZAABnilR9WA0YUQmXW8I2uz7tpt3hxEsf7cIba36PTEfPEZwtqpRFWiVqHJKEq4FggzAi/SKLzTWOjwGgJWE7ZQkbOQkTxHyOyBFTX/we6386HJG2jp8pw+xlW/GfnTkRaU9CwhckCVcDwXKrizHkFVag0hqZ1JKiS1xiQ7clnF+iyhE2ImCEd9YmWMdOj2Zst9d/EuYSzN9/PhqR9orLbQCA37LOkusPnSzGP36JzLEkzm9ITbgaCEWOmLt8Gy5s2ygixy2rVNNk8iTyViF3sBK1pwmndve1yqqSsIMIsa6vsHosfC6xhAu7wwmXC2gY6341Kqoc+PS/f+J/f57Bq/cNU7Zb8NGvAICxQzopIwoJiXAgLeFqIFg5glvAkSo3VFphU/9QLFwhiRAhR/BlojXOl4kSRX2F1eY+Bx6eHQpO5Zdj6ovfIzu3FH97dzumv7ZZWVdhdeC7X4/79O2urqeLhIQk4WogWK2Xv8CilVad9JZlFUIRUc//IuHy3zYiu5uWrPUpL+sruCXMA1BCwR+H8gEAW34/hbPF7hBu/oEVawVSeTes58AHTCK6kCRcDQTLXYUevbZhA1X9Ccf65JFypSIJ8zp3BAlrlvmxjs8FBwDu9cHLS4WCBI+uLso8/P6II4dyUQYiJjpFlFTYzokRhkTNQ5JwNRCsHFFQ6rau4htYlGVVttBf0AYx7tpxpZWqHOEkJAVOtJoUm6RO7P4djQocX285gu9+PR6x9rhFKsoRjLGg7lHDWPd9KRVIllvEIkSS5ha3aAnb7E6cOFsOAJi1eAte/PR/oZyCxHkKScLVQLDkxWfa42JVS9gZhpZoMOqj3igL10nktKCWcYlCJKra8ov9essRfPrfPyM2nLcRcsTGXcdx98s/aMjTH8TtzggkHGMx6tZzshf7/9nGg5i/YjtKPPf76OnSUE9D4jyEJOFqIFhLmBOEOHFfHevTSeQvDuTrS1nH/DeVd6K2kFtQgVP55dVuR9GETUZU2RzIOlGMn/84BQDIJ6xaAPjX9mz8a3u2ci/KKuwKiYvSA/eUIC1hYURz/EwZAOB0QUW1z0ei7uEfvxxV7nEkUWdJeOXKlRg5ciT69OmDSZMmITMz0+/2u3btwqRJk9CvXz9cfPHFeOutt2rcqhP5ymQ0+HSP4gQpbh8sgTucLqz+IQsVwgSRnZIZApAw5THB3dYo2aK28PMfp/G3d7cj40g+HE5X2MdX5AizEc9/sAPPf/yrct19fVhW/ZCFVT9kKR+BSqtD1diFa9Igxk3C4iSdKke48NqqPdiVmYfmjd3h5GeL1cCZ43llWPDxLk31bYn6g2OnS7FxVw4cThe++vGw4poYSdRJEt6wYQOWLFmC119/HTt27MDw4cNx9913o6yM/gqdOHEC06ZNww033IAdO3ZgxYoV+OKLL/Dhhx/WaD9FkjcaDfB2FzV5yQdOl14eCIQd+3Pxz+3ZWLP5kLJMJE01MMP/sJ4iaydFzLVMwtm57iF7Tm4ZHl++FQ+8/mNY7ViViTkjdv95RrPO5WIorbBprFYRRaVu+UC8I5QnhDh64SRcZXMg43ABlqzPQFKim4TFFKP/3pGNQydKsH1/nrLsQHYhpr74PU7UgFUlEVk8vXInPtt4UDGaasIbJmgSXrt2LcaPH4++ffsiJ8cdyrlixQr8+9//jninvvjiC9xwww1IS0tDbGwsZsyYAQDYuHEjuf3mzZvRrl07TJw4ESaTCSkpKZg4cSI++eSTiPdNhMuLhJWMOB5w3ZAiwOBDnt3/i8EYDoI0A8kRqiYsTOA59fvaApB5pGHyeDPYnS7kl1h157Fk3R946K0tuv2OnS7VTEZygrUI3hH8o+h0ufDg4i148v0dZB8CJuXn/wv3zGLiJKxPiCSOWlo3awgAOHyyWFm2K9P9kdh3rJDsj0TdQ026IgYVMffll1/i1Vdfxe23347ly5cry5s2bYpPPvkEo0ePjminMjMzccsttyh/G41GdO/eHfv378f48eN12zPGSOkhJycHZWVlSEhICPrYzZoFv614SLPRoHlJAfeEjtXuVKwqcXWjxnFwGIxo2MCMxgmxPo+R1NT98prMJsWyNhjVbyclM/iDyDdKGSQxDLpRHFq0SAyqrUggzuMxYolRH8WERnHKJOauA27CEvu09Y+TeH7lTtw1rgfGX9LVvb9n+4YNY5TtzGa3N0liYhwAIK+okjw3k8eqNRpU4jaaTOp6z3VvGB+r7M/7bTSr28V4+iCei1mRMpzKvg09+T7ihfb8oTbvR02jvp5LbEP1HeXnEKlzCYqEP/nkEzz99NMYM2YMVqxYoSzv0aMHXnnllaAPNnfuXKxbt87n+tGjR2Px4sUoKytDo0baEN/ExESfcsTw4cPx0ksvYdWqVbjuuuuQlZWFtWvXAgDKy8tDIuH8/LKgrVRxO4PBoPMbNnplLhOt2YyDeVjxj/0Y2K0l/nptT5/HqCh3+xiXV9iUCbnKKtGf1b/u6Q2rXe0DtzpFay43rxSxtRiF6/T0oaRUnTzb+2ceOrXWPuBnzqieBt/vzAYAFBVXKstLPHXybIJfr8vzccnLV58bsR2OMo83g/hRLSfcAEtKqtT9PRufESYVyzyVrEvK1HMp5v2yO5R9rZ77p2nPB1q0SAy4TX1BfTwXi9kIu8OFnBNFyrIzZ0pDOhej0eDXuAuKhI8dO4bevXvrljds2NAnMVKYP38+Zs+e7XN9TIzbQkhISEBpqfYES0tL0bw5neu2U6dOWLJkCRYvXoxXXnkF7du3x0033YQlS5boyDySEEnYZDTorHEuRyi16ARrNeu428I9luv/+vHcECLJOnyUTgoGlIsa5WNcW1DkCOG4oh80BX7KRiIC0SleD89qse1jp0vx7Ie78Pw9g5RllP5LyRHiteYWs53U5wW5iEiOxD/OMk1m3UeMh4TLa3BiNShNuEWLFsjOztYt3717Nzp06BD0weLj45GUlOTzH7dYU1NTkZGRoezncrmwb98+dOvWzWfbw4cPx6pVq7Bjxw589dVXKC8vR58+fRAXFxd0/0IBY9pC9iaTQSEHHtlm9gqhFV9YPpGUEOf/O8gjwDSuZdUgSjHXASd2UYetbRc178lLgK5YYnc4sXbzIY3ngfgR5L81oxPoo9r2ZJ2FizFsFAJFSE1YXOZpkvrgOYiPmp3Q2MXBhcHouz2JuoEffzuJ0gobYixuuUn0jIk0giLh8ePH48UXX8SRI0dgMBhQVVWFzZs345VXXsHEiRMj3qlJkyZh9erV+P3332Gz2bB06VIAwOWXX+5zH75tVVUV/vGPf2DVqlV46KGHIt43Du8XSLSE+Y2zeIXQar0QuO+wAU+s2I5Xv9xDHseg1IbTF+2sCbhcDPnFVTgr5Cf2haIya9DSTSCI50S1eeJsOTZsPYYnVmxXrrPG5Y8YbRgIS7hlU/dHmY9EAJU8DQaQLmr8c6sNavHsS1nCRFSiCG4JnwMpO85J5BZUYOU/M7Hs670qCQcZ8BMOgpIjpk+fjhMnTuAvf/kLGGMYN24cAGDChAmYOnVqxDs1duxYnDlzBg888AAKCwvRvXt3rFixQrGUT548ibFjx+Ldd99F//7uku9LlizBzp074XQ6kZqairfffhuDBg3yd5hqwdtaMxmNimUcazGhrNKuSAkcIm/zF9ZoMODk2XKcPEsHLPDJPtG9jRo+RwolFTa8/PlutGwahxfvHaJbv/doAU7klWForzZ4+K2fcUX/Drj58ovCPh7/uIgWZZXdgY/+lYkJl3RRlnGPA7EyCNNYwu7/RauefwJtDj3Bi+RIZUITl/H7Jt4/3o64Hbd6Ke8VEfzD6j2RK1E3wO9KfkmVkiqgJi3hoEjYbDbjxRdfxH333Ye9e/fC5XKhZ8+e6NixY4117I477sAdd9xBrmvbti12796tWbZs2bIa6wsFbnmZTQY4nEzRNgEgNoZbwr4HGkoUnZeuafRyNnYpFhcjC3hGGtkejVr0dQXclmibZg3x6hd7AAADurUC4PZjDkTCr63ag54XJOHKgfrnhfLu2LEvD3uyzmqkEdHtiy8WRyMKKWosYbV8k7qv/toFclGj9lXvBSFHUMEvwn3lt1zKEXUTXCJzOF2IsbjnqaJuCXN06NAhJA34XAZ/6S1mIxxOp4Y8Yz25Bvxl9LIJQ2COolKrroinMuHkdAnWV81ZwpSfcHZuKZ76YCcmXnKhsoxPVHgnIrpv0WZcM7QzrhqkEm7G4QJkHC4gSVgJGBHOiX/QROKtELweuAUZSI5Qzkm0ngneo66nRo7gpE9MiNKBM3oS1gT2SDmiToMJzxKf36nJiTmfJDx//vygG3n22Wcj0pn6BP5OWcwmVFq1RMTDXP1VeeDEIJJCaYVdIeFvfj6CSqsTF7VvDMDLEg5iYo671oQKah+eD/lAThHMJiMcTpdiKYtO7C7GUGl1YtUPWRoS9ns8p548+YNfKbj0iYTMLWSeJc3ucKkkTOTGoBIZiXAE0JFdlAZNyRF23ySsdWeE0n+Jugd19OmqlTqMPkn46NGjmr/37dsHh8OBzp07AwCOHDkCi8WC7t2711jn6jJcXpNwIuI9eYP9WTrc4mTEEBcA1v10BADQpV0vAO4HQiGfIPpnNkWOhLmXh9PJkJQYi7yiSo1c4fKRMtLhdGnkFg7xnLklrJn08vwvftwqrKolopCii2Hp1xn49cAZDO/dRtd//lvzofDRT3/LRNJX29FvR2W0o0hYkVOkKRx1VFodeH31b5hyVSraNY8HIEaXMsVKqo5HUiD4JOGPP/5Y+f3JJ5/AYrHglVdeQVJSEgCgoKAAjz32GEaOHFljnavLUEiYqOQQ7ylD7+8lI19OYnv+4jtdjHTd8gWLyYDA/g16UF98rm3bnS73uRVVokQosbTyn5nY8vspLHvkEs1+9yzchMHdW+naEw1ASt/m16bK5lA0d5GQFXc0xvCrJ6KOKS+OnhRFEqYsYVUyUK83pfU6XQyf/fdPjOrbTmlHm/zIqesD/9iKh+WTrLI0UvTxZ04RDh4vxpffHcTDN6UBUJ8lKuNgTSAoF7X33nsPs2fPVggYAJKSkvDoo4/ivffeq7HO1WXwG8UtYZFYeAUNfz63fGKO0jVF8HpyoiYcDMIp8wMAdiJGnmuYbjLSP6Bbfj+lW8bPZdu+XE1bjy75GZ/854Dyt4P4sqgk7AT3caAkBTEhDw/SEDVtKn2nGLWobMfLPDEmWLjqteZ9LCy1YuOvx7Hw890CWevlCCornSZdKJdgzoECq/UdiZ4w96IytYagkxi11GQQU1ATcwUFBbDb9cK03W5HYWFhxDtVH8BvDkV2CZ68Am5NiZ4MUtNb+reEeYUHu6AJB4NwCl6K/RIhTkLxdqmk9OIkXQXh0mN3OFFQYsWmPSeVZdQwjz/wlVYHrdH6cTPTWtl6i7PKrg+ecAiSCHWNnV61+IrKbEpuC8onmLLGXYxhw9ajSGrUQLWiazk6UcI3isrUkZ34DCiTdDU4agnqTe3fvz+eeeYZTdRcdnY2FixYoPjpnm/wDswQwS1hh1PvcsbhTysUwatyBDMcEok3bEuYIAZFI3OqUYIi+fAz1NRjI2aTqWrTCnkSfaDIDFCtXvFD4I/MNR4MNpfueA5iOxEUafJlYvIjOzExx/dhLoa1mw/j3W/2SUu4DkFJ6F+pn3MAQHokRdq1MChL+Nlnn8V9992H0aNHo2nTpgCAwsJCpKSkYNGiRRHtUH1B08RYTLzkQiQ1aYi9h/M16+I1lrAB/qbSAlnCopUWCG53Off21MchGFAkrM22ZtL0C3BP3NkdLo1uS5UU4uV+GjW0oMRTrJQP9cUhoBLqK3y/NARIJKOnCJQq6VTlSWBETQQGerc0LyLhHcHvJfVBEXNaOGthskciOFDvFWUYhZOGNlgERcJt27bFunXr8Msvv+DQIXdy8a5du2LIEH1E1fkCg8GAsUMuwAHCuotXLGEXTCYD/KXoFSVRciisRMwFR8KVHmmLmjAMBqKmunR9Bo7lluKWy5MBeCw3xX1H7Y/ZZIDdofXlLa/UyxHcUnZ/INwkzAlVjB7jD7zBYFCsbDuh9WqSGvmxKh2EbBHOi0RZQ4FGKDZixEP5RgfCtn2nsfdwAe66um54I+3KzMOFbRvp/NrrGwKRMDUBG2nXwpCCNYYOHYqhQ4dGtAP1HZT2yr0jnC4Gs9EAq24LFeINLSq1YtGq33D31WqiolAKgooRepGwhHdm5nmW6cNxxd8moxGAE1U2vRzBvRsA2tVLqXPHCBL20S9K6/VHaJpJNqKuXrCg8lsEO2uu9Y7QSxmB8M7f9wFAnSBhF2NYsj4DzRrFYuGMYdHuTrVAGT5kEJDm3ke2D0GR8FtvveV3/f333x+RztRHUCTcIFawhP0EbADah+C7X48jO69MUwqe8h7w2RdzZEmYIyfPHcrscDIlmY3YL64/ay1hNwmbTO6IQvf+fJJKbZvKHaE88MKlo4IwtG5kvklV4/Pr9UEIBdoADt52cO0wwrqqr27C/AOUX+LPvNDC4XTh+1056NmxsRIAURcQUI4g5gOiogn//e9/1/ztcDiQm5uLmJgYtGzZ8rwmYZFk42LNqLQ6EGvhuilTEoD4gmjpJjR0W9B8Ms57fSCIlnBsBOQIDh6YQZEZoIZnVwmaME94Io4EOFFSlrDGrcvOLWGDQvrUJJ0zgCZMraM8GIKFRv8lPDT8wUnIEeEMa10upgTAFJfbkJNbip4XNgu5neogHCnnn9uOYd1PR3DPuO4Y3L11RPphtTlhNhs8I7HQ8O43e1FYaiUjO6kcIZqJ4Whowv/5z390y/Lz8zFnzhxMmjQpoh2qb1AtYYan7xyA42fLFT3WbQn7v8TizeVuT8Vl+qoO/vvgHvJbAljCJqMBThfTuM3xZUp//HgZOF2MTPXIrwFlCYsRc9x6pp5hOyUtCHOalMcBuQ8BqrhpOM73gbwj/EF8sRVLOExrnCeIeu3LPcjJK8M7j40M2yURAA6dLIbd7kJqp6ZBbR8OCZV6noeSMv8J+0PB9Nc2o39qS8wY77syjS9s3ev2X79ygJ6EnaQlrCfmSCHsO9esWTPMmjULCxcujGR/6h3Eh795kzikdW2uWMJd2zVWa5b5GII5CeuyuFwd5jmCeOA5+YpWeYxFf2u5XGE2GZWRvnfieTKCjdBCxX5zohVd1HiUmkg0irtWgOTonDSNPvL7KhpzGJawIn+E4fdJSyLBtUMFm4RjUIkjlTxPzmfvJEqhYsFHv+Llz3eT6xxOF1769H/IOlGM4nIbDh4vCsmCd7rcQUZmj7UazPMcCnZl5gXeyA+oDwojSFjjOxzhc6hWyXuz2Yy8vOpdhPoOE5EpzWg04OmpA3H/hF5qtQ2CFAGvySXPCyZ6FviSI0TvBy5DiFZnjFlvCfPtDAY1zaO/dJtqv/QEIvabf2CqBBIWgxR0y6jQYZJEDeqwn5qYIwieAjUxF44lTPUhWFCRfOFYVGIf+MdeHIFEGrmFlTiQU4QPvt2PBR/twguf/C8kS3jay5vw7Ie7lPdE/HCWVNjw6JKfcex09OrOUf7s1KhFuz6yfQhKjvjf//6n+Zsxhry8PKxYsQI9e4Y+FDiX4GsY2KGltrBfjMWkWCyiHEClQhTha2LOYjYq2wdrCfPtDDDAaGRwOYML6qB8JMV+cxIWycBu11uKijsa8RBTJGoA7etL5m3wY5FSFmw40LophbavWGuOjxjC0YRtGhL2ZJuryYTjRk6eTIneDFWOOJZbirSL3PUhxft0+GQJCkqs+Py7g5h7a9+Q2oyUJFBQohZl/feObGQeK8SQnqpmTd2jqPgJ33LLLTAY9IUs+/bte16msRShpCUMsJ1ouZqMBnJYrCYAV/fzNdyNsZjUyS+P1StawrGEJqxYvQZOnFod2VeINScxA2j/WEZMXgQK4fUGdZaBtOpg5QhnkGQdCNUhcPGonITDcXUS6+Xxe1xZg5Ywf6bEyi7WMOQPM2EJN/TMgYilplwuhrWbD+GKAR3QJCEWvhApIiwoVaW/L7/PAgAMEpJOUfJJVLwjvvvuO83fRqMRSUlJiI31fZEk3FDzDqtkZzQaAB40QAzXRfia+KHkCK0lrCdhs2IJq6Tg6+MgwiF8HCg5gooAsxGJgKi0lf5ApZPUrA9DjgjFN9dfO9WBQsIhvMxGgwEuxkg5oiZJmKrmUkkkQQoE7sGg8RIh9NasE8X45/ZsHMstxaOT0n22FykPhSri2pVWqBIFJQdGZWLu5MmTaNWqFdq1a4d27dqhTZs2iI2NhcPhwM6dOyPaofqGwD6P7hsmkqIv32EqSMHXw0bliRAn/0g5QtCEeatiO4HyXBgEjTbosj5iOyH66AbaTnxBgn0t6kK+hgorz6AX/MvMLUlRjoiJsCZcaXVg4ee7ceRUCVwuBoeQuU+8F1XW8CcCA+VgEKuqlFXacbqggmwnUpYw9WHNE4rcUqOfSMsRQZHwlClTUFxcrFteWlqKKVOmRLRD5xr47WogkHAgshOTJvgaAmusXkITjiUm5sxmvt6gWOjcLQ4AmYAdoH0kyckuwY2H0re5FRopKyYceSAUv+vqwtfnOZR8IBy8aGyVzYFHl/yM7ftyNZZwaYXNr+9zMNfq5Nly7D9WiGc/3IVFq/bgnoWbhLB5l/IhCMcS5h4/lK+1CD6hbHO48NyHuzDvnW1kezXxDDVJcKe1PKMh4ZqfmAuKhBljpMVXVlaGBg3qd+x4ddEqqSEAYNywzuR6TnaxQtCGL7KzEWkWfZGGRv+N0WvCouXNlyqWMFQdl4dYA0FY6AZ6Yk4pURRgkjHSVmg48kBNJucGtLKTxYdHDIdoCDpdLnzzy1FNAnoR/N6UVdhRUGLF+9/uV0Y7lVYHHly8BYvX/k7uuyszD/cs3IRT+eU4lV+uIRkRooS092ihu1/C3IX6IdD2MRiLvqSc5woJLujBZncqFmlNTo6JzwM3SEQ5gnpeIu2i5lcTfvzxxwG4h9zPPfecRgN2uVzYu3fvee8dERdrxvtzLw24nUiKgSxO8aH29o6gqjvzh0d8NEQ5gk+qWgjrOFEgYV/SClVvjcojofX1pTThyD684ei7NV3NQiwrFWM2aYqMekO8z1szcrHux8OotDpw46iuRLseN0C7Wr1DqSbtuQ57jxRo9ikqs+KXjNM4lV8OADh4vBgr/5kJAOQzS/kbV1SpiZZizEZYvbbbsPUo1m4+jKWPXKJY5i4XQ25hBdo0i1e2sxOjIIrMKJdEq92p1G3kiJwlLFjmnp+BnqtajZg7ffo0ANUlzWJRX1iLxYKBAwfizjvvjGiHzlXECqRoDmBxUgEcyr6eXAxiqCYPjRb3E/2EeTZNbjE7mRr5lkBYwryYp3e/APUlEXuleEIE0IQjbYWG8yoE0wf/yUf9Q8xkF8j9T7Tm+LXzNcnG77c4kaRG3tHt/+3d7ai0OpDucQ+jEu2LoGQG7j3gYkyZPxD7wKuqnC2uUmq0ffPLUXy95Qieu3uQsh01byCS2Wtf7sGfx4sw+2a3q5o4kqqocuhIOBRL+Ltfj6NBjAnDerXRrdNU1Q4yFL1WvSM++OADAG6L+G9/+xsSEhL8bS5BgA+lRJcxkw/fYjU6TD+DzOF+EZwa6YCTsPhgelvCAEOcZzuHw6XkZOD5KgDVQo8xG8kJFBdjAPF8Ki+YprYaRcI1a4VWhzxFiD7YIe8rZrILQMKMMRSUVIExd3Qg4Jtc+MhHtEJdgl7L8b8/z2Dp+gy8OetihdD58xGobLvYdmyMCVabU1P2x6Rowup2ifExyC2sREmZVSFhHnxxKl+dVKPq74lkluGx4pVcDQ6nElJfVmnHv7Zn4+I+bRX/ezHrni+5lOPT//4JABjWqw3OFlWieZM4ZZ3WA4cbQf6foqh4R7zwwguSgMMEv10iCfMHxlegh78JFiowIy5GX9MuVjMR6P5frH3HnyNqwtBXdB9jPsI8Pf9TSXhE1LQe6x2CHdK+grxjUcK7Q8/2JfbB18eWw8WAR5f8gseW/qJc+0AvOBk4I0yI/n3LEThdDLkFqu7LrchAXhQiCXOZqkDIlGYmrPFGSo02NScEf84qBNKnckCTkZNKlRM1+dWZokqltt+Pv53Ew29t0ewb7Adz98EzmL1sK/ZknVWWaWsJBmcJswg/xj4t4fnz52Pu3LmIj4/H/Pnz/TZyvgds+AUxMadMlHlZnByhkrAiR2gsYeF4nm1FTwgOUZ/mCkck0mBSZFLjJCzosaHCfS+cym/vZd6Jjny2IxBvKGlM+X0IFMBBDec1pOE5pGaCz7MsoBwhkGssYT1T1niiZyRVUFqF+xZtxtCebZTKMuXC8cjk9sT1FPOmNIgxo7zKoXw87A6XommLk4jBShNZJ9weXkdPqYUYHMRHLZAmXGtyxNGjR+H0PIBHjx712UBdyg1aF0Fbwu7/YwT9UIQ/soohouN4/mLx4dEEhxh8k7BJQ8JGzTFCRSCSqmk5wmIyoBK+I//87ms2KeWZ+L2ymIyohHuZ2WSE0xXYP1YXlOMHVKIY5iWoHMwpxJ9H8pUPtzjR53LpZSB+r6nMcaHIERzaCiqqm5xyPM85llbYUWl14rtfj2P88M6641ETcxR5FpaIJOy+D2W8FJbTpUxMa2QZ4mbvPVqAV7/Yg1dmqEUoikr1bnJUetZAz2mthS1//PHH5G+J8EDJEeEU4+QTfOJQt4Ew4cYhDqUVOcKHJXxB60S0bZmAo55STb7kiOqituQIiyl4TZdbuKJ+y++VKC2YTQZY/XMYAK0O7GsClkN8l4s8OaS9X/CHX/8RANCqqVvHDGQJc6IULWG7R64QJaKcvDI8+f4OPD11oLCd/1GZmdCEuSUpEiEfSYmuXlRhW/F5tXjqFIphxPw55Ba108UQG2OCw6mt4kKR4o+eit4HhZBo/gHTZPYTr2eQJavqTCpLiSBBTMxxSzgcEuYPuFkjR3BLmKFpotuN0GgwYEiP1ph5fW+F9EVL2CyEOv/fHQPw+O0DFbIOtz5dIARbJy9ccClAkw8jwD78eor78KG4KC3405vF0YToGxxQjhCuB58AC3SJqJzGDoIoxeG6kvtD6M6O/e58uty7AaDJR+tqqLeyqZp9VAVjVRPWeyMA6vtBWeuaorJK2lTREtbtotxPsa/8/EW3TyrBVJ3xjli2bFnQjfz1r3+NSGfORfDbRQVPhDPs5w+r0Ycm/Lfb+uHwyRIYDAZMu8Zdj4w/fCIJW8zuAqRaTZhPzIUnR0QCMebwdV1OlOIowWSidXfxeJVW7b2IJYiZSvnJ8zmIUoXYjno9jaS/sCZlIq+2ITCKSGJ8UzElppoESm8JiyMBKq+GEvxRqU6oUddJOzTXH4+TaqDimNTEHPVb7CuVaZDf40oflvDPf5xCq6SGiiGh1ct5MiLaElYkoQAcW2s15latWhVUAwaDQZKwHyheCJoyRx45IoxhPx+iiTaWSMJJjRroKuByS7ihzhLW+hsr3hE1ZAkHAz4ZEw44AWk9HfxXu+aEK06cUiRMebKYTQbYHMwrj7PeO8JX0IYmYo5I6FRB+ATTBU/9yxFUOlROwqWEtSpCk9CfkyJhCVNar8YPmpAjtMStekVwUF43qoeGen6MMThdLpiMRry3YT8A4PL+7X2ek6/JwWAt3FrThL///vuIHuh8h6izVmfYz61U8TngZOFrVpdbwiI5iXIEh6kOWMJxsUTOiwDWLIea3N6bPH2zMCdf8SPJl4nES7mrmUxGwOHymceZL/clsQRKeE8N8SkSFomSH7OK0G1FWD0fhTIxYxiVqU60TAkNmuoDl0KoVKRa0lOP4ySserW0lX6uQ9SE/7U9Gxt/PY43Z12sLFPlCP11qO7cRFRSWUpUHxpLimvCYdQF44l5xFl0bnH50ly5hStabFQ1jmiRsBhkwT09ROKlXPkolzH+glIfG19QLGGL3hLWkjBtCQPqR9XdV73fNZXbGfCeIOKWsLqesi41+ZmJIBm+B1XlROQOfj2pyTMRmolAYuJK6YNg6XPrWmtFq9ZxSYUNNrtTow9Tlj5/xsXt+H0QNeEtf7h17fxiNUE7l4W8w599nWcoiEoWNcBtGU+ePBmDBg3CoEGDcOutt+ryDEvoMTK9HQAgvoH6vTMockToZBcT475l4oNgIrQuEdwS5iTbs3MS6W+s1qCrHbdDylLkkolomYp+u8q+RB/5x8NEfGx8gVuuFAkbiWsjwkx8yERLmBNPrI+K25ocIQpRhmEJE8tEn18ezEFZ3qJFSVuhRHAIkZ9ZYx0TuUSU7V0My7/ei9lLtyInr0y3XiOdEH1QSFjoNyXB8GdYG8UZIRKOhnfERx99hAceeACtWrXCzJkzMXPmTLRu3RoPPvggPvzww4h26FzDdRd3xruzR2pj36shRyiWsPAc8PwPVGy8+3CeAxoMWDF7FGbd2EclEIOesMxhlBAPBybFctW724mkqHg9iJYp0UcluX2QXg3isWMJOUL0JqDczfiLrk0rqidcX5aweA+punOUNEEVPHVQ8gBBzFTRVZfGOvZP+pS1qmTQIyx0MhcvY9h/rBAAUFiqd5LXVjXW98tMBIzwjzOlu2v65Vkfbkg6v89RkSNWrFiBuXPn4rbbblOW3XrrrUhLS8M777yD22+/PaKd2rp1K5YtW4bMzEwUFRXhu+++Q/v27f3uU1hYiKeffho//vgjzGYzrrrqKjzxxBOIiYmJaN9ChcFggMlg0FhukdCEGWNonBCD4jIbYmNMWP7oJT6H3gqZMHUSiecWFh8oxTquJUvYYnJ7DVjMRsDzPnIPDtGi5L/F7czCb6U9yroPcC58W9Hy5sczGYKzhMWAJdFapydlaYhE+cPuE8gtqCDL7FCuZ5rgAyrBPrEdmbGPDFzQL9NIFH7KWFGlpMTRGp1fRC9hiLqukk7TKlrCerc8LleIfbU69KOEUMC9YCIdthwUC5SWlmLEiBG65SNGjEBpaeQrpcbFxWH8+PF46aWXgt7n0UcfRUVFBX744Qd88803yMjIwIsvvhjxvoULreXGLajQSZi/5C4GPDN1oJKpymI2+Yxe5MQrfsC51Ui5/wTyb/UHsQu+LEDleIRfLyUFUHKEhSBXykWN+jCJfeTbin3l90psh5I1qMlN8cPKNU3qOnhfY4WEGfDxvw/gPztztK5UBLlSiZOUyDQiKozal/JgAFRZQGNl82Wa7fxYwgE8E6j1Gh2ZkD+oxPJqJJ9KwiWe4BfROuYkHWqNPG+vm6jIERdffDG2bNmiW75lyxYMGzYsoh0CgLS0NFx33XXo2lWfV5XC8ePHsWXLFsyZMweNGzdGq1at8OCDD+Krr76C1UrEBUcBonXJScAYgsXmvR1jDIkNY9C2eXyAPYABqS0BaBO4c8KiqiYHSjzjD1pC9d8ORa6KdSk44VEBFRS50pawPnBD247eLU8ZLZj0fRChTMz5SKavJPQn99X2307otpQrFSkPaCbKCImCIEUqyILchwhmCPRxUC1vQhOmCtsKoHyQKRc8So4QiZnrv6JftZ3oazBQZCeTfj4mEghKjujfvz8WL16MP/74A3369AEA/Pbbb/jhhx9w33334ZtvvlG2veaaayLawWCQmZmJuLg4dOnSRVnWq1cvVFZW4siRI0hNTQ26rWbNQs8W16JFYsBtxAkXPiGXKFSTjbWY4HA6AuY9aNqkoacNc1DHBYB7JvTBLWO6o1G8Ks2kJbdExuECdGrfVGknzkPSjRP9V0sxGg0+H8RYiwkOhwsuBsQ1sKCkwnesb8M4C1BchbhY9eOQ6In4ixGG8AmeTF3iR6QBEYLN+y0SXMM4bapOp4sh1qL67SY0jPUcVz3nRh4/6/iG6vVKjHdvx8Nr3X1wty0Sb7Mk9aPI73OTxvrraTEbNRNJ/GqKH8DERvr9qGdD40bGz1VoRylRJOxsIPRNX54Z6jJa4/Vux18bolePk9hHPISyuzB04ddcJPA4T8Igg0lIF2vmoefqMhuhgwcDi9mEKptTuc/xnvc22PcvEIIi4eeffx4AsH79eqxfv55cB7i1MX8kPHfuXKxbt87n+tGjR2Px4sXBdEmDsrIyJCZqLwj/u6xMPwPrD/n5ZSF96Vq0SMSZM6FJMk7Pw2CzqQRlFqxCf9UYKircln2V1R7ycc9UqKOCkX3aoGubRDSONeHMmVK0aJEIq0crqxKiqEhXMKMBNp+eGAY3STsZKRmIUFcLOmGVvgyOwfOyBrLPHXaH0melZbEdT15lkaTtnn1Khby55Z7fdoEkeTIrs8kAzy5gHsYQo9yqKtRrZ/NYZoywvLwVH6tnW5tg4Z31VMQIBPH+8HYqhCAMTj7iMJyvF3lQozcTVir1XPJ9RJ210hNsYyOiZETLmpIFxA8TXy+2XeF5NsV9HZ59cs+q73qZR44oF55l3ldbiDXy+OPCn5riErcrXLDvn9Fo8GvcBUXCmZmZQR0sEObPn4/Zs2f7XB/uJFpCQoKObLlWXRfzIA/s1hJZJ4rR2lOfDlCHw4FK4nC9srqylNFgQMdWibplgNYaa9jArPElBdyWpq8ZZrPJ4AkV1pek0W9L6LGK14a6nSJHiB4TxESZhdBoNdWkPXEbMYT+K15QbniJPMnvjyazmmeZwYeLGm+SkjK8JR8HMVEWzgSSIgW49NICJRlQfXD/Ds6y5ZNvDkKXFj0dOHxp0HQfKBmF8v5wtymm6qT29e5zsFC0f64JR0OOiBTi4+MRHx9YwwwVqampqKiowKFDhxRJIiMjAw0aNEDnzp0jfrzq4rJ+7XFx77bIzlO/pDFK0IARZXQdRgDqA0EVP6wuuLYpEmBcrJuEeZ4EQPVMoKQTk9Gg7O/LP5aDn4voPcAnF8VJRpEAOaiJMh4ooZlQI1J6xhL+xuJ7xY+tmcgkJweJD4bGO8LdQAM/ejIHJxLRqg6HhFX9V22Hea3z/q32Qe+ZEAikdwThbqdsHxIJewjepSd46oNC6tJUFGDImrD2+YsaCR86dAjbtm1DQUGBkseU48EHH4xop1wuF+x2O2w2zwynzQar1Qqz2QyTSf9At2/fHsOHD8fChQvx0ksvwWq1YvHixZgwYYKmOGldwOAerWAwGBAbY9JYaWq+AvqF5Q9kTc3QAqoFKD5jPHhC1DC5zCBKJ1y2oHx+fYFyD+OEJvovx/jxmBAhTszxD4TGEua5MQL0ix9a1C+VStVCv2IVd0GxD4SfMHE8/cScXq8MVAmDAkVcHBoCDJisJzjY/ZBwIFDPMBXVR00o2okPCvWRoUL5Qw3W0E3MRcNP+NNPP8Vzzz2HxMREJCUlaR5Eg8EQcRLeuXMnpkyZovw9ZswYAO4ySxMmTAAApKen4+mnn8a4ceMAAAsXLsTTTz+NUaNGwWQyYcyYMZg7d25E+1VdeFe41QQf8GQvhEeBxeyetAOARM9kkShlRApG6Ak+TgkjVvPpmgTLgJOw2WyE00YXIAWgsaQ5+HMkyhbDe7dBZnYRRqS1xeI1vwNQrUtKHhAh+jkbDQY4GdMkSeIkHktYxyLhcs8MsbtUdJzqLqhuqI2Y4/sSeSe83BOpiLlAlTAo+BuGU9tVF7y74p0N1fsgEHwlYfc+HpnTgpBEgoHW8PGSI6JBwsuXL8dDDz2EadOm1UoljUGDBuHAgQN+t9m9e7fm76SkJLzxxhs12a2Iw6wZ2noISaOPuh+EGItagaNT60Q8MikNye2bRLw/Br08qhCpmRiGi9ZojNkIq82pccVrYFEfL6MR8C5MwR8l0VJs2MCCmdf3RnauXqoRH30qeEKpDWc0ksnayVSd3OoVGudESu2rKeRJWMKUHEG503kHxCiVk31kUQsWahpJ/0RR3dBdfwj0AQi5vQBaNRWhZ1fc6cLrC69qzn8DatRkVHJHVFVVYcyYMbKUUYRhJiaQYmPEnL/ul9zb6utxQRI5HK8uFKtQIAKTlx4GqAQohuhSaSQbxBJaL3E8SrYwa8hOr4OTmjC3Vk0GZbJMm1CHt6dPsC+23S+lBcYNuwDXj1T91Ll0Yvb68PB9VR9kwU/YT199+YWLkkFlmCk9AVqO0KyvwVJTwSTvD7c9f1q2Vo4IPk8EFZxkJuYVzIocEUyvg0dQb/K4ceNksp4agJmwtKjw2drKakZV/OUWOq1f6x9U9zCb0nr1JMYJkPKi0JKd/vz9acJmo9FvbmQxiKRbx6YAgK7tGivLTEYjxl98oVI1GFA/RpTXhotpE7gr4HIEFfLsI1pStLLCsYQ5ApVtj7RkUFugPi4OYhLOToRd+wIVpk9V31YiT6MxMTd79mzcf//92L59O1JSUmA2a3e7//77I9qp8wWaaC7CKuQEktDAgtqAgRiamyjpwUM0ZoKE3Q+vuwHR9YxzjkWoiEyds9KeibI4hfUEsfHt3Jow76veMhVJveeFzfD2QyPIIqgiuLVEyRbMk5PD6WIacuU6cyiWsGiRi367oSIQyUZaMggGRoPeigy1KCttCevd5KiIP18Q5zY4zITsxBEVTXj16tX48ccfER8fj6ysLN3EnCTh8GAx6a3CWI0l7P6d0LB2SFjNMaEf9geyhM3UdoQlLCbhEatOe4MKGdb0i7SE1VSWimVq1lum3i9VIALmbXqDk7mLAUN7tsbmPSc1VlVa1+Y4dKIELZrE6dvzERquLb0T/sseqGx7pCWDYBBjMekqOgcKTvIG5XLGQU3MBWcJU5q98BzzCVgXI4OXqougSPjtt9/GrFmzcO+990pdOILgmcwAVSslLeG42iHhnp2TsGHrMaR0aIrJVyajosqBEk8EmEUz4aYvNqrN2+BeHifIDPy5iY0xAeXaZVRpeErq0EzMUdalWZVONKSv9MH9v69q0vdd19NnEApNwp5+uRgmX5mMiZd00fRrzOBOGNGnreLREqg9QGspVkcyqEnNN1xQJBwoOMkb/ix4KpFRMNeBGpVYCCPA6WIwmQwRrxoeFAnb7XaMHTtWEnCEYfQaUQBeeXTN+ty6NYmUjk3xzmMjYTYZ0bW9WyNd/UMWAC+NNoYIiiBy+Wo0YT8+wdToThvp5p+kOUweLdgoWMIWQnf3dT37pbQkl/vsg0V1UTMZjUiIc//dvkUChvZsDaPBQBIwQH9EgMBZxuoz/LkVBgt/VqhIjlSRUF+gvVfoiWGLyRjxD1xQV2Ds2LFyYq4GoJV13P+Lk1RxRK2zmob3sUyUzGDWJz3nk1hM4zOrJ1wqeozS2ERLkf+iUnEavPZJahSLFk3ilOOJ7VDWcbCg0o7GEAn2AeCZuwbiqkEd/bbnSxN2BQioqM+gJpjDKfHlC6GSo4mQrLyj49zrRUs4uHqHoSAoS7hp06ZYsmQJdu3ahdTUVN3EnKy2XH1Q9cgaCIES0QJZPUKxDNTtuMWnLTGjn3gUXfAolzjv7d2/3f9rItj4i6POA8JkNOC5uwehdevGWLcpS3MM8Xco+ZIfmNALpwsr1Ik5YV2MYAkHC64p+tKEfSVZPxdAknAEXS1DDkf2BBiJboW8nmEsUVTAxdxJqaJCwl9//TUSEhKwb98+7Nu3T7NOlryPDJQ6cKJrDDHEr21QBUH5hJtotTXyTB6KWcDEjwc18UjlaKChsLDaLyWKzqCQs8loQIzFBJPRgOsuvhDv/mMfkoR0kNx3mJIWfCE9uQUA4I/D+bp1qiUcPAnHWEyotDp8jm78+cSKaTQ5amKiKNLg0ZIU4QYqPxUKQiVHi8kIK5waS9hiMqASWmNBcUX0fDwDuf+FiqBI+PvvvyeXnzhxAmvWrIloh85XGAirkKoeXNtQE5zrvSPEvnJLuEqwhE0mIy7r1x7dOzXFZxv/BKCVIyiXOAoGPQcLpYXUFSK5DunZGkN6tsaZIjUbEiVRBAtyYo4YEQRCjNkd/eirD9TkEofZpCdhXnKnLoOnNq15Szg0clQS+hPZ+cR3LlaYmDObjBGXiUK+Ai6XCxs3bsQ999yDK6+8El9++WVEO3S+gtI9uQVsiuKEqBJkYdQ/lFo5wm0JW70s4VuvSPZYk4J3hAdUtBoF9dr4d1EjXY0ITTgUS5hqR+lDiAldurRtpNbLC2J04533gCzpZNJHItYGQjEMLGbfgTPV0YSr+1oo+VpETdisTxYVo7iouc87KpYwAJw8eRKrV6/GmjVrcPbsWfzlL3/BO++8g8GDB0e0Q+cbunVqinYt4lHlKUzoIixhFwNm35yO0krfVSpqCqpMErolTPlBU2krGYC3Zo3w+VJd0KYRzCYDxg65APuOFmraNgimcKDwU+VcwqjtR+2jphUNvP+7s0fCAAOe/GCHe98gLEDv4bVZsNK8k8tYzL5zPEcSYrY8nlshENx9dEbcErb4yWsd1P48/N4iyhF6w0eNjGSIMZkirgn7vQLc6p02bRquvPJKZGRkYM6cOTAajZg+fTqGDRtGppaUCB6P3ZyOWy5PJofm/AVzOF1I7dRUqRVXm6B8ecVwXY5GhCVsCkDCo9LbAXDnwmjYwOwzaCIhzoJ3HhuFbp2aqm17+qMp2umnLD0gWMJhmFCKVs/0y4JJ6GIyGmE0GtTcyGGQD1UYVUyzWB3LkLom1DIqKCcQeH8p18DqWMLVnSshc0T7SdTvcjGYjbU8MTdy5Eg0atQI1157LRYsWICWLd0kMGfOnIh2QoIeWnFSieYsufIsCl+HWCKhDg8oGdy9FbbvzwPg5WZGpK3s3KaRLr1n0P3iJEwsE6H5EBg5YYXOVtT9USxhhDAxx4e7QnuCrO0X2uhF98dOkayMavrOcGA2G2Czs8DLPClNQ7mGappWqsJI+F8OPokWCsyCi5l6L8TJcMIbyKxOzJlDjPALBn4/JQUFBbjwwgtx0UUXoXnz5hE9sIQWnKS0coT79kRz9ttfv8RuWcxGvDVrBG69MhktPWG6lK+vr2i1UMHlAdGVjbKEKU3Y7UVhRIeWwZe+Eqs/D+3ZGkB4WbUsglWlLAvSKlb0ZMKv1Wg0+J1wDDQZSfld+ysXReXC9v6ttMMtTuLeG4m2g0U4nhWU1UvliBaJOVaQI2piYs6vJfzdd99hzZo1eOaZZ2Cz2TBu3Dhcd911MnKuBjCkhzv3AM/qBagPZU3mfg0E/oCKREPlmDAaDYqVO+vGPjiYU6SVF6oRKOGvXyJrBCRho7rv0ocvCfvYd43thrvGdlNCcEPJqhUrOP5zBKvnKjk7RNIzqh8WfxOO3CfWF5SgHMENjpOcyaS6wakJzkUyM4DX9HSH9XodW5kA01vCWrJzW6mi252of+vOKQw5wmJWc3Pz6yn2Qa1xqJcjnDx3RG1qwq1atcJ9992H7777Ds899xyOHj2K8ePHw+l0YsOGDTh9+nREO3M+I7lDE7w/91K0EipmJDVyl2ZqkhC9Ek2UZwKZbU0ggMbxMejvpV/z1b5SOIYKfjyjARjRp62nX3oSEpeJmrDB8y9UMDBlXxPxgQoE8YXmCNaio8o8cTI0GPxbu5r6fKSXgt4dkn8wxHvG14ueGiIZUp481AQYBzXXEMiyVvscBgn7SVEZaBn3dY502HJQ3hEGgwEjR47EyJEjkZubi9WrV+Orr77C8uXL0adPH3z++ecR7dT5jmfvGggYDGjbrCFMRgPSL2oRtb5QARV8aO7ysoSDQSjuYbExJl1Z9MSGFnfhUaUdA6ZclYJbr0gOfOwIj+AsZiO6X9AUVw7oEPQ+44Z1xsmzFeiX0gIbth5zt+OHTEQNk1tuBkLDBHxPTDqcTEOuvvyN3W2oerOSslTc1yvBOcAtXLfnDtd4xcASbq2TmjDhCiaW0hL1b92+YejJZsEajyEIl0epiraCWODTZIxS2LKIVq1a4f7778d9992HzZs3Y9WqVRHtkATQroWqVfpLKlMbUCvCq4TbJNFtmfdPaYGcvDL3dgEILpyQ4VdnDNMl8X7u7kEoqVBd9Qyeto3mwO2q0krolgzPjdGxZaJ6bIMBj05KD6mdVkkN8eSdA1BQUqUs85e0nw/R3b+JlJ6CzzblLcBdybRVovUTWpTnBQ/nFS11bhVTlU8AbT4GTsLqMv9yhGIJE7othfAsYbHfejmioULC+tGGy8U8H7UokzCHaB1LnLugJsAax8fgrVkXo0GsGet+OqJbT0H10Q2ehMXKFhyJDWOQ2DAGpwsqNO0GAyVrWxgTnS2axOHxyX3RqVVi4I2DgHayy/dJxFhMKPeUOaJcvGKEoTIl9cSYjajyyo9AVvogJuFiLXrCpSLKRKLk+2tSiCqlobT72B0uLznC0zYhf1AITxP2Lz1wF0pxIpaTtNPjHREVOULi/EW/lBa4rF97XDPsAvySoc4BNAy52odHjzUacPtVKZqcDuFAcVELgoUTG1rQL7kFzha7rc9wKyNcFMHiqlQaUAqaJP8x+g9ijMYS1l8L93o76VEhVrUQczF7t01NUmkjysSPg56EuU6sacdDwpQrmJnoqwju0hdOOD+ljYt2Af/QidZuXKwJg7q3wqj0dvj1wJnaDdaQkDCbjLj1imQ08pEXt3ECvdwboiV8SVo79LqwWbX6xV/sYCzhN2ZejClXpZKeHtGCiRjuUhAtWDLYQSg26i9iMIYY4mslCkrrVclaXUZUmBbkCLVaij6XtAjuSeNNzO6+iJq3vg9KAYEwvSM4/LnTOZwuxHtGYgaDAfeO64HkDk38emuEC2kJS1QLT90xAHlFgV3m+TsUTsgwBSpYIxA6tkrE74fy0Tg+uA9HTUIbyRfcdhQJxwqkKHp/cGufW8ei7syH+2JtNVUT1lvZmuPF6HXpQIVYqY8DH/ZT3hEiuZrNQl8dal9tDldQ8xD8OsRaTLDanWQYu/hRNgsk/Mxdg5BfrGr3/NhOpyukzHmBIElYImikdW2uS+nYOCEWjYNwofNXyigcKO9fCKLwtcMvQO8uzdC5TaOI9KE6ED9GnKRETwjvdYAPTZiIXrSYjUpeZypxOZUZj0xmTpEw4WKnqV5C5MWmPpixBAn7CwQxmYyAh4R5ncJAz5IY8dcg1k3C2nJX3PNHX1PR7mBomhiLponaZ7tRfAxiY0whZc4LBEnCEkFj5vW9w96Xc2WkvMT4SxBKcyajUVPaPpqgZt/FoAdqO8VFTViv+rCqoc9aEtZLDyaKhBVfXr0LlwgxhJfcztM5Ucv2V5+PmqCkJv1Ejw4yLzEhE4iWflyMGcWwafRmo2IJ66NBfem+I/q0RZ+uzSJmTABSE5aoJRiIB7464MPZaCQ1ijQoUlTX6S1T8UMmhtRyi05bV8+zL6HRilquWfDvVY+n7w8nV9ESFombd01M1HTVoE5oFB+D/t1b6/YRuYyffyzxIRD7Fe+ZFLYJXyyamNVlcbH6aEPKBz4QCVvMRjRvrK+eXR1IS1iilsD9wyLTWlysGW/MHK68kPUZVB0/Lk1oK5pw6UHdV5yY44ghhtyUL6+YTInrxFoC1AeHqLl1feS+IOSIDi0T8PoDw9FE8IihKrYoJCx6hBBRdNx1UUykYzEZUekJ6lC9J9R9xHPl4NKJ9lzcy2qzvp+0hCVqBVR1jOoisWFMRIeF0QKPKKPcpyhNWBxNiC5q3vsCYuIkQR4wcRIWJutIS5jShKk+6I8nEqlyXCIU2ET4BNOVLgRL2JOxz05YwgahE6L0wM9VJFcx/J7/VizhWszXIi1hiVqBrzLzEoIc4eVG5l0GyUJYoTGEJWwhvBU01SM8xCeSMLfGRdmCkiNiCDlCPB6VN5pDY/US7m+8D7FEaLG4HXcdswqWsJhNjl8f0dWNJ5MSyVWcmFt0/3BU2hwoKbcBqF1LWJKwRK3g7qu74/v/HceFbaPvmVDXYKImpIhsZZw8XQThMqZawzGEJazVif1YwmKVYUJnpbLAUfJHoI+u+vFQlymlmgi/ZFESUTRhO2EJG9TCr6L1zL0cxGXixFyj+Bg0io9Bs0YNMKxXa4wdcoHf/kcSkoQlagVNE2Mx8ZIu0e5GnYRJ8NvloPLaqpU81H3Fqg+Kd4RowXJNWLAuuXUtVhSmwpaVyDqhr2LlYe9l4raUBitCTIg/dkgnFJRUCfmZ9Xqz2Id4RRMW6xn6DrwAgHHDLkCDGBM6t2mEbfty3W36mJi7a2x3v32PNKQmLCERZaiWsN4KFUORWzSJQ7/kFvjrtT1024laewOCFDUTc4QmrJaL0pOwCMpPmHRRC2AJK9GLLoaJl3TBtGt6kDX7lH6LcoRHE7Y6XDpLX7SitTkvTBg75AKlAgwg5BKJpNNvGJCWsIRElOFLEwa8/ImNBtw3oZdmX3+TZ4AQRmzRE64mD7Bax0pZpsgjojxATMxRE4HUxJwII2mFGnRtU3IEz3Rmszth9CSAJ3MkE8tEEuaJhaIdxi4tYQmJKINn7ArkHUElK9IQDQ/RJQjQQhAu1bYodSiuc4IHQ2wAOYLTcCBL2EBYoaJ1rLatvw5xHjkisWGM0o5Ynsmf37XWEtZHzEUDkoQlJKIMJbkRUa0iUOpPkQA5lYgkzMlVS0juZUYNCXvaEKPHiMKoMUSNPO3EnKcPAWoJqrUL1WWUdUzlpTAbDbhnXHfMu62fen5mVbYwEe52av/V9hI9hBxM2H1Nok6S8NatW3H77bdj0KBBSElJwfHjxwPus2jRIowfPx49e/bEbbfdVgu9lJCIDDiRaOvh6YmSgkaP9ZBXA8IKJStRE8ejoscoH2StJqyXPwIlaqL0WCV4QvwQEC54RqMBg7u3RssmcaolTLjgUd4dItIuao57rumOccMu8LtdTaNOknBcXBzGjx+Pl156Keh9OnbsiJkzZ+LGG2+swZ5JSEQOix4YjtcfGK4QiVgYVa1E4v8VJd3IBM8E3rbYjLJMkDeoklWNPNnmurRT3Qp5H6+7+EJlmVYTDu7jQReQdf8vEi5Vx0/Tb15AVpRbiKAPCgaDAYN7tA4rOXwkUScn5tLS0pCWlhaUBcwxceJEAMDevXtrqlsSEhEFT6mpkLBAnkZCt6XASVrUOqlACbFSBP8lEiWVzKZFkzg8c9dAtE5qiI273O+i2WjE+3MvBQB8/t1BfR/5XF6AQEYqgxklUSiTg0S1b7HfXIJxuQQXPB8k3CQhJuI5gauDOknC0USzZgmBN/JCixaRKXkTbZwr5wHUr3OJb+jWJJOaqIlh4jwBCSLBUefUsmUiHr99ALq0b4Inlv3s3q5ZvLKeW8WNhKQzcZ4E/Y0S1VwOiZ68Dg2EXBwtWiTqjtmyZaLOwmzeXH1nZt6Ujve/2Yu0bmqyHqrfiR4dtkEDi7K+caNiAGrdPABIauo+FzFopVlSvLKP0VOYNKmJu0q5izGlf+L1FPuw8v9G69oMB5F6xmqVhOfOnYt169b5XD969GgsXry4FnukR35+mWbSIRBatEjEmTOlNdij2sG5ch5A/TuXykp3qGxZuVVZZre768oZhUkx6pzy88twUZtEwOmE0xNqW+Vpz92OO6ChuKhCWVZV5S6UWi4cr8ITrlteoe7r63jew/ciT9t9ujRD0zgzHrmxj+Z4vB2RtCor1OPx9WVlVZr+AUC5Z5kYmFFSXIkzsdq0nk7P9XK5mLLMYXP4PZfqIJRnzGg0+DXuapWE58+fj9mzZ/tcHxMT/YoHEhK1DSpyi092GQ0GPDN1IHILK6hdNUNzvr+/CsWASlyMMbw8fQhcDMjwJOsP5K1FVbMwGg1Y+vAlmkKegTC4R2v8sPsERqa307Ut2kBcbmGCHmEgvDrECD0lD0YAX+W6glol4fj4eMTHxwfeUELiPII+TEINPTYZDWjfMgHtW9KWFEWKmsKheklVA54bN1ifWUrrNRkMAYMzvNE0MRYvTx+qWaZ6aAgTc4QmTPk3xxLBKPUlaVSd1IRdLhfsdjtsNveQxWazwWq1wmw2w2SiL6zdbofL5YLD4YDL5YLV6h5qxcZG1wdQQiIQKB9dnijHl245Mq0tNu05qVnWvkUCzhZXabws+IQcY+5hetvm8eoyog+BpDiDxqPC3YY/T4iu7bWVTIb2bO3TdUzsw2M3p+N4XpngHSG6sun3ofIl+6tiXZdQJ0l4586dmDJlivL3mDFjAAAvvPACJkyYAABIT0/H008/jXHjxgFwSx2i3ty7t7sUz4EDB2qr2xIS4UEgtl4XNkNuQQWZwEfEbaNTcOuVyZpl067pjiOnStC8sTrhJu7+7uxRgAH4YqPbq0FkYUoSCdxvdxu+SPjd2SN1UX53X+07OU7Lpu7JtZSOTdGtk/vfibPlun5pvSOIEGwlG1vw8kg0USdJeNCgQQHJc/fu3Zq/X3zxRbz44os12S0JiRqB6B720I19AADf/HwEAOB00XltDQYDTF4kExdrRvcLkpT6coCYj9egkhdheVuIhEGBYIA7baQvN7pQK2u3ax6Pl6cPQTOhAoe/oA4A6NKuMXZl5in5JMTj1pd8/3WShCUkzif4r3UWuj+rOAyfPDoFLZs2RI8LktTjEXLEgNSWyMkrw9ghnXDoRDGOnykPot/uRiJJdt712xStWlgmkv5dY7thzKCOSskjcb20hCUkJIKCQhUhFJz0B3G43qhhDK4fqc3jLJb1EY9346iuAID5tw/QacM9LmiKvUcLvdpxs3CNlpgiLGHROyLW4s4RXFBSpSwbPbAj9h8rROc29cNXXJKwhESUoVjC0HsF1GatMw7Kxe3BG/pofHUBlczFaLxIg1vColVLyR9iGtDeXZopUX31AfVj+lBC4hzGsF6t0bVdY1zRv4OyrDqWcCCEM0o3m4xo6FXZevzFnd3rQvAPDhXNGzfA6IEd8OD1vZVlAd3y6hmkJSwhEWUkNozBvNv6aZZxa69GSFhwW6sOxgzqhDGDOkWiSz5hMBhw06UXaZZR8kegAJW6DEnCEhJ1EIocEWaimYHdWiKlQxN6ZYAAjroOyhIOlOioLkOSsIREHQTPiRuuJfzXa3v6XDcyvR127M/F4O6twmo72qAIt754QlCQJCwhUQfBJ5rsNTAx17JJHF6ZMSzi7dYW6jHfkqi/QoqExDmMbp2aovsFTTH1mh6BNz5PUN/8f4OFtIQlJOogYi0mPDopvd6l5axJPDV1IA5kF/pcP+uGPmjRpIFm2cLpQzXua3URkoQlJCTqBdo1j0e75r6zMPbu0ky3rFnjBsSWdQt1+xMhISEhcY5DkrCEhIREFCFJWEJCQiKKkCQsISEhEUXIiTkvhJMRqkazSNUizpXzAOS51FWcj+cSaDsDq24AuYSEhIRE2JByhISEhEQUIUlYQkJCIoqQJCwhISERRUgSlpCQkIgiJAlLSEhIRBGShCUkJCSiCEnCEhISElGEJGEJCQmJKEKSsISEhEQUIUlYQkJCIoqQJCwhISERRUgSDgMulwuvvfYahg4divT0dNx11104ceJEtLulw4YNG3DLLbegb9++SElJ0a3ft28fJk2ahD59+mDkyJH46KOPNOurqqrwf//3fxg4cCD69u2LWbNmoaioqJZ6r8XChQsxduxY9O3bF8OHD8e8efNQWKgtdVNfzmfJkiW4/PLL0a9fPwwaNAh33XUX9u/fr6yvL+fhjfvuuw8pKSnYvn27suyXX37BuHHj0KdPH4wePRrffvutZp/CwkLMmjULffv2xcCBA/F///d/sNlstd11vPnmm+jWrRvS09OVfw8//LCyvkbvCZMIGcuXL2ejRo1ihw4dYmVlZeyJJ55gV199NXM6ndHumgY//vgj++abb9jq1atZcnKyZl1paSkbMmQIe/PNN1lVVRXbvXs3GzBgAPvnP/+pbDN//nx23XXXsdOnT7OioiI2bdo0ds8999T2aTDGGHv11VfZ3r17mc1mY2fPnmV33nknu/fee5X19el8Dh8+zIqKihhjjFmtVvbee++xYcOGMafTWa/OQ8S6devY1KlTWXJyMtu2bRtjjLGcnBzWu3dvtmrVKma1Wtn333/Pevfuzfbs2aPsN3XqVDZt2jRWVFTETp8+za677jr29NNP13r/Fy9ezCZPnkyuq+l7Ikk4DIwaNYp9+umnyt/FxcWsR48ebMeOHVHslW9s27ZNR8Jr165VXnyOl19+md12222MMcYqKytZr1692KZNm5T1WVlZLDk5mZ04caJ2Ou4H33//PUtPT1f+rq/nY7Va2QcffMCSk5NZUVFRvTyPU6dOsUsuuYSdOHFCQ8KLFy9m119/vWbbBx98kM2dO5cx5ibp5ORklpWVpazftGkT69OnD6uqqqq9E2D+Sbim74mUI0JEaWkpTpw4gZ49eyrLGjVqhE6dOmmGlHUdmZmZ6N69O4xG9RHo2bMnMjMzAQBHjx6F1WpFr169lPVdunRBXFxcnTjPrVu3IjU1Vfm7vp3Ppk2b0L9/f/Tq1Qsvvvgi7rzzTjRu3LjenQdjDPPmzcP06dPRtm1bzbrMzEzNewJozyUzMxNxcXHo0qWLsr5Xr16orKzEkSNHar7zXsjIyMDgwYMxatQoPPLII8jJyVH6WZP3RCZ1DxFlZWUA3MQrIjExUVlXH1BWVobExETNskaNGinnwP/33qYunOe3336L1atX45NPPlGW1bfzGTlyJHbt2oWioiKsX78ebdq0UfpZn87js88+A2MMN910k25dWVkZunbtqlnmfS7UefB1tYnRo0djwoQJaNu2LfLy8vDqq6/izjvvxNdff13j90SScIhISEgA4LaIRZSWlirr6gMSEhKQn5+vWVZSUqKcg3ieSUlJyjbRPs8NGzbgqaeewtKlS9GjRw9leX09nyZNmmDKlCkYMGAALrzwwnp1HtnZ2Vi6dCm+/PJLcn1CQoLuPfE+F2+S4tvX9rkkJycrv1u1aoUFCxagf//+2L17d43fEylHhIjExES0a9cOGRkZyrLS0lJkZ2ejW7duUexZaEhNTcW+ffvgcrmUZXv37lWG+BdccAFiY2M153no0CFUVlZqZIDaxOrVq/H0009j2bJlGDx4sGZdfTwfDpfLBYfDgWPHjtWr8+CW/IQJEzBo0CAMGjQIADBjxgw8+eSTSE1N1fQT0J5LamoqKioqcOjQIWV9RkYGGjRogM6dO9feiRAwGAwwGAxgjNX8PamOmH2+Yvny5eyyyy5jhw8fZuXl5Wz+/Pl10jvC4XCwqqoq9tNPP7Hk5GRWVVXFqqqqNLPwb731FrNarey3335jAwcOZN9++62y//z589nEiRNZbm4uKyoqYvfeey+bNm1aVM7lww8/ZAMHDmS///47ub4+nc+HH37I8vLyGGOM5efnsyeeeIL179+fnTlzpl6dR0VFBTt16pTmX3JyMvv2229ZUVERy87OZr1792Zr1qxhNptNmXTz9o649957WVFREcvNzWUTJ05kTz31VK2fy4YNG1h+fj5jjLGzZ8+yuXPnslGjRrHS0tIavyeShMOA0+lkr7zyChs8eDDr06cPmzp1KsvJyYl2t3RYu3YtS05O1v3js9d79+5lN954I+vVqxcbMWIE+/DDDzX7V1ZWKgSRnp7OZs6cyQoLC6NwJowlJyez7t27s7S0NM0/cfa5vpzP9OnT2dChQ1mfPn3YsGHD2F//+leWkZGhrK8v50FBfL4YY+znn39mV199NevVqxe74oor2IYNGzTb5+fns5kzZ7L09HTWv39/Nn/+/Fr3jGCMsXvvvZcNGjSI9e7dmw0fPpw99NBD7OjRo8r6mrwnstCnhISERBQhNWEJCQmJKEKSsISEhEQUIUlYQkJCIoqQJCwhISERRUgSlpCQkIgiJAlLSEhIRBGShCUkCGzfvh0pKSk4ffp0tLsicY5D+glLnHegEtyLaNeuHf71r3+huLgYzZo102TPkpCINCQJS5x3OHPmjPJ79+7deOCBB7Bu3Tq0aNECAGAymTSJWCQkahLyEy9x3qFFixbKv8aNGwMAkpKSlGVJSUk6OYL/vXnzZtx0003o3bs3JkyYgIMHD+LgwYO4+eab0adPH1x//fXIysrSHC8jIwNTp05Feno6Bg8ejPvvv79OlsOSiA4kCUtIhIBFixZh1qxZ+Oqrr2CxWPDwww/jqaeewsyZM5Vljz/+uLJ9VlYWbrvtNqSlpWHNmjX48MMPYTQaMXXqVFit1iieiURdgSRhCYkQcP/992PIkCHo2rUr7rjjDvz555+YMmUKhgwZgi5dumDq1Kn4/fffUV5eDgBYsWIFRo4ciZkzZ6JLly5ISUnBK6+8gtOnT+Onn36K8tlI1AXIpO4SEiFAnNTjGrK4rHnz5gCAgoICxMfH448//sCxY8eQnp6uacdqteLo0aM132GJOg9JwhISIcBiseiWmc3qa2QwGABASQDucrlw7bXX4p577tHt16RJk5rppES9giRhCYkaRM+ePXHgwAF07NhRIWgJCRFSE5aQqEH89a9/xaFDh/Doo4/i999/R05ODrZt24bnnntOqeYrcX5DWsISEjWILl264IsvvsDrr7+Ou+66C1arFa1atcLgwYN11Xklzk/IYA0JCQmJKELKERISEhJRhCRhCQkJiShCkrCEhIREFCFJWEJCQiKKkCQsISEhEUVIEpaQkJCIIiQJS0hISEQRkoQlJCQkooj/B/7ksAYXxwZGAAAAAElFTkSuQmCC" id="257" name="Google Shape;257;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58" name="Google Shape;258;p27"/>
          <p:cNvPicPr preferRelativeResize="0"/>
          <p:nvPr/>
        </p:nvPicPr>
        <p:blipFill rotWithShape="1">
          <a:blip r:embed="rId3">
            <a:alphaModFix/>
          </a:blip>
          <a:srcRect b="0" l="0" r="0" t="0"/>
          <a:stretch/>
        </p:blipFill>
        <p:spPr>
          <a:xfrm>
            <a:off x="65689" y="2538119"/>
            <a:ext cx="3021355" cy="1738212"/>
          </a:xfrm>
          <a:prstGeom prst="rect">
            <a:avLst/>
          </a:prstGeom>
          <a:noFill/>
          <a:ln>
            <a:noFill/>
          </a:ln>
        </p:spPr>
      </p:pic>
      <p:sp>
        <p:nvSpPr>
          <p:cNvPr id="259" name="Google Shape;259;p27"/>
          <p:cNvSpPr/>
          <p:nvPr/>
        </p:nvSpPr>
        <p:spPr>
          <a:xfrm>
            <a:off x="931798" y="2030288"/>
            <a:ext cx="12891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260" name="Google Shape;260;p27"/>
          <p:cNvSpPr/>
          <p:nvPr/>
        </p:nvSpPr>
        <p:spPr>
          <a:xfrm>
            <a:off x="3251905" y="2035876"/>
            <a:ext cx="32031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After common average ref</a:t>
            </a:r>
            <a:endParaRPr sz="1800">
              <a:solidFill>
                <a:schemeClr val="dk1"/>
              </a:solidFill>
              <a:latin typeface="Century Gothic"/>
              <a:ea typeface="Century Gothic"/>
              <a:cs typeface="Century Gothic"/>
              <a:sym typeface="Century Gothic"/>
            </a:endParaRPr>
          </a:p>
        </p:txBody>
      </p:sp>
      <p:sp>
        <p:nvSpPr>
          <p:cNvPr id="261" name="Google Shape;261;p27"/>
          <p:cNvSpPr txBox="1"/>
          <p:nvPr/>
        </p:nvSpPr>
        <p:spPr>
          <a:xfrm>
            <a:off x="10065037" y="1915186"/>
            <a:ext cx="1733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After Notch filter</a:t>
            </a:r>
            <a:endParaRPr sz="1800">
              <a:solidFill>
                <a:schemeClr val="dk1"/>
              </a:solidFill>
              <a:latin typeface="Century Gothic"/>
              <a:ea typeface="Century Gothic"/>
              <a:cs typeface="Century Gothic"/>
              <a:sym typeface="Century Gothic"/>
            </a:endParaRPr>
          </a:p>
        </p:txBody>
      </p:sp>
      <p:sp>
        <p:nvSpPr>
          <p:cNvPr id="262" name="Google Shape;262;p27"/>
          <p:cNvSpPr txBox="1"/>
          <p:nvPr/>
        </p:nvSpPr>
        <p:spPr>
          <a:xfrm>
            <a:off x="592050" y="4592735"/>
            <a:ext cx="29000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After Band pass filter</a:t>
            </a:r>
            <a:endParaRPr sz="1800">
              <a:solidFill>
                <a:schemeClr val="dk1"/>
              </a:solidFill>
              <a:latin typeface="Century Gothic"/>
              <a:ea typeface="Century Gothic"/>
              <a:cs typeface="Century Gothic"/>
              <a:sym typeface="Century Gothic"/>
            </a:endParaRPr>
          </a:p>
        </p:txBody>
      </p:sp>
      <p:pic>
        <p:nvPicPr>
          <p:cNvPr id="263" name="Google Shape;263;p27"/>
          <p:cNvPicPr preferRelativeResize="0"/>
          <p:nvPr/>
        </p:nvPicPr>
        <p:blipFill rotWithShape="1">
          <a:blip r:embed="rId4">
            <a:alphaModFix/>
          </a:blip>
          <a:srcRect b="0" l="0" r="0" t="0"/>
          <a:stretch/>
        </p:blipFill>
        <p:spPr>
          <a:xfrm>
            <a:off x="9425841" y="2646482"/>
            <a:ext cx="2627931" cy="1704985"/>
          </a:xfrm>
          <a:prstGeom prst="rect">
            <a:avLst/>
          </a:prstGeom>
          <a:noFill/>
          <a:ln>
            <a:noFill/>
          </a:ln>
        </p:spPr>
      </p:pic>
      <p:pic>
        <p:nvPicPr>
          <p:cNvPr id="264" name="Google Shape;264;p27"/>
          <p:cNvPicPr preferRelativeResize="0"/>
          <p:nvPr/>
        </p:nvPicPr>
        <p:blipFill rotWithShape="1">
          <a:blip r:embed="rId5">
            <a:alphaModFix/>
          </a:blip>
          <a:srcRect b="0" l="0" r="0" t="0"/>
          <a:stretch/>
        </p:blipFill>
        <p:spPr>
          <a:xfrm>
            <a:off x="342834" y="5058831"/>
            <a:ext cx="2909071" cy="1669370"/>
          </a:xfrm>
          <a:prstGeom prst="rect">
            <a:avLst/>
          </a:prstGeom>
          <a:noFill/>
          <a:ln>
            <a:noFill/>
          </a:ln>
        </p:spPr>
      </p:pic>
      <p:sp>
        <p:nvSpPr>
          <p:cNvPr id="265" name="Google Shape;265;p27"/>
          <p:cNvSpPr txBox="1"/>
          <p:nvPr/>
        </p:nvSpPr>
        <p:spPr>
          <a:xfrm>
            <a:off x="6910145" y="2053685"/>
            <a:ext cx="18200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Scaling factor</a:t>
            </a:r>
            <a:endParaRPr sz="1800">
              <a:solidFill>
                <a:schemeClr val="dk1"/>
              </a:solidFill>
              <a:latin typeface="Century Gothic"/>
              <a:ea typeface="Century Gothic"/>
              <a:cs typeface="Century Gothic"/>
              <a:sym typeface="Century Gothic"/>
            </a:endParaRPr>
          </a:p>
        </p:txBody>
      </p:sp>
      <p:pic>
        <p:nvPicPr>
          <p:cNvPr id="266" name="Google Shape;266;p27"/>
          <p:cNvPicPr preferRelativeResize="0"/>
          <p:nvPr/>
        </p:nvPicPr>
        <p:blipFill rotWithShape="1">
          <a:blip r:embed="rId6">
            <a:alphaModFix/>
          </a:blip>
          <a:srcRect b="0" l="0" r="0" t="0"/>
          <a:stretch/>
        </p:blipFill>
        <p:spPr>
          <a:xfrm>
            <a:off x="3251905" y="2504733"/>
            <a:ext cx="3238707" cy="1929800"/>
          </a:xfrm>
          <a:prstGeom prst="rect">
            <a:avLst/>
          </a:prstGeom>
          <a:noFill/>
          <a:ln>
            <a:noFill/>
          </a:ln>
        </p:spPr>
      </p:pic>
      <p:pic>
        <p:nvPicPr>
          <p:cNvPr id="267" name="Google Shape;267;p27"/>
          <p:cNvPicPr preferRelativeResize="0"/>
          <p:nvPr/>
        </p:nvPicPr>
        <p:blipFill rotWithShape="1">
          <a:blip r:embed="rId7">
            <a:alphaModFix/>
          </a:blip>
          <a:srcRect b="0" l="0" r="0" t="0"/>
          <a:stretch/>
        </p:blipFill>
        <p:spPr>
          <a:xfrm>
            <a:off x="6269267" y="2538119"/>
            <a:ext cx="3168009" cy="18532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8"/>
          <p:cNvSpPr txBox="1"/>
          <p:nvPr/>
        </p:nvSpPr>
        <p:spPr>
          <a:xfrm>
            <a:off x="3405051" y="80660"/>
            <a:ext cx="54689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6. Data Epoching:</a:t>
            </a:r>
            <a:endParaRPr b="1" sz="2800" u="sng">
              <a:solidFill>
                <a:schemeClr val="dk1"/>
              </a:solidFill>
              <a:latin typeface="Century Gothic"/>
              <a:ea typeface="Century Gothic"/>
              <a:cs typeface="Century Gothic"/>
              <a:sym typeface="Century Gothic"/>
            </a:endParaRPr>
          </a:p>
        </p:txBody>
      </p:sp>
      <p:sp>
        <p:nvSpPr>
          <p:cNvPr id="273" name="Google Shape;273;p28"/>
          <p:cNvSpPr/>
          <p:nvPr/>
        </p:nvSpPr>
        <p:spPr>
          <a:xfrm>
            <a:off x="1550126" y="931205"/>
            <a:ext cx="7741919"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By filtering out  only the time stamps when the red or white color was shown.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4" name="Google Shape;274;p28"/>
          <p:cNvSpPr/>
          <p:nvPr/>
        </p:nvSpPr>
        <p:spPr>
          <a:xfrm>
            <a:off x="9292045" y="931205"/>
            <a:ext cx="177654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(50colors)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5" name="Google Shape;275;p28"/>
          <p:cNvSpPr/>
          <p:nvPr/>
        </p:nvSpPr>
        <p:spPr>
          <a:xfrm>
            <a:off x="1410789" y="1732393"/>
            <a:ext cx="10023566"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Also each second 256 readings were recorded, by splitting the data secondwise and removing the last 5 readings from each of the seconds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6" name="Google Shape;276;p28"/>
          <p:cNvSpPr/>
          <p:nvPr/>
        </p:nvSpPr>
        <p:spPr>
          <a:xfrm>
            <a:off x="1410788" y="2533582"/>
            <a:ext cx="1053737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Further splitting the each of the 50 colours(which are of 5 sec each) into 5 readings.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7" name="Google Shape;277;p28"/>
          <p:cNvSpPr/>
          <p:nvPr/>
        </p:nvSpPr>
        <p:spPr>
          <a:xfrm>
            <a:off x="1410786" y="3150104"/>
            <a:ext cx="755033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So we are getting (250,250,8) matrix for each session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8" name="Google Shape;278;p28"/>
          <p:cNvSpPr/>
          <p:nvPr/>
        </p:nvSpPr>
        <p:spPr>
          <a:xfrm>
            <a:off x="5971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79" name="Google Shape;279;p28"/>
          <p:cNvSpPr/>
          <p:nvPr/>
        </p:nvSpPr>
        <p:spPr>
          <a:xfrm>
            <a:off x="3864132" y="4437407"/>
            <a:ext cx="4379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80" name="Google Shape;280;p28"/>
          <p:cNvSpPr/>
          <p:nvPr/>
        </p:nvSpPr>
        <p:spPr>
          <a:xfrm>
            <a:off x="3074126" y="3456912"/>
            <a:ext cx="113211"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1" name="Google Shape;281;p28"/>
          <p:cNvSpPr/>
          <p:nvPr/>
        </p:nvSpPr>
        <p:spPr>
          <a:xfrm>
            <a:off x="4798423" y="3456912"/>
            <a:ext cx="78377"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2" name="Google Shape;282;p28"/>
          <p:cNvSpPr/>
          <p:nvPr/>
        </p:nvSpPr>
        <p:spPr>
          <a:xfrm>
            <a:off x="6601097" y="3456912"/>
            <a:ext cx="95794"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3" name="Google Shape;283;p28"/>
          <p:cNvSpPr txBox="1"/>
          <p:nvPr/>
        </p:nvSpPr>
        <p:spPr>
          <a:xfrm>
            <a:off x="2422219" y="4316660"/>
            <a:ext cx="16608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Each session</a:t>
            </a:r>
            <a:endParaRPr sz="1800">
              <a:solidFill>
                <a:schemeClr val="dk1"/>
              </a:solidFill>
              <a:latin typeface="Century Gothic"/>
              <a:ea typeface="Century Gothic"/>
              <a:cs typeface="Century Gothic"/>
              <a:sym typeface="Century Gothic"/>
            </a:endParaRPr>
          </a:p>
        </p:txBody>
      </p:sp>
      <p:sp>
        <p:nvSpPr>
          <p:cNvPr id="284" name="Google Shape;284;p28"/>
          <p:cNvSpPr txBox="1"/>
          <p:nvPr/>
        </p:nvSpPr>
        <p:spPr>
          <a:xfrm>
            <a:off x="4380411" y="4269434"/>
            <a:ext cx="12590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No. of trials in each second</a:t>
            </a:r>
            <a:endParaRPr sz="1800">
              <a:solidFill>
                <a:schemeClr val="dk1"/>
              </a:solidFill>
              <a:latin typeface="Century Gothic"/>
              <a:ea typeface="Century Gothic"/>
              <a:cs typeface="Century Gothic"/>
              <a:sym typeface="Century Gothic"/>
            </a:endParaRPr>
          </a:p>
        </p:txBody>
      </p:sp>
      <p:sp>
        <p:nvSpPr>
          <p:cNvPr id="285" name="Google Shape;285;p28"/>
          <p:cNvSpPr txBox="1"/>
          <p:nvPr/>
        </p:nvSpPr>
        <p:spPr>
          <a:xfrm>
            <a:off x="5971607" y="4437407"/>
            <a:ext cx="13087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No. of channels</a:t>
            </a:r>
            <a:endParaRPr sz="1800">
              <a:solidFill>
                <a:schemeClr val="dk1"/>
              </a:solidFill>
              <a:latin typeface="Century Gothic"/>
              <a:ea typeface="Century Gothic"/>
              <a:cs typeface="Century Gothic"/>
              <a:sym typeface="Century Gothic"/>
            </a:endParaRPr>
          </a:p>
        </p:txBody>
      </p:sp>
      <p:sp>
        <p:nvSpPr>
          <p:cNvPr id="286" name="Google Shape;286;p28"/>
          <p:cNvSpPr/>
          <p:nvPr/>
        </p:nvSpPr>
        <p:spPr>
          <a:xfrm>
            <a:off x="1471748" y="5478638"/>
            <a:ext cx="933558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Then we concatenated all the 3 sessions readings of subject_1 concatenated all and 3 sessions readings of subject_2 together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87" name="Google Shape;287;p28"/>
          <p:cNvSpPr/>
          <p:nvPr/>
        </p:nvSpPr>
        <p:spPr>
          <a:xfrm>
            <a:off x="1789611" y="6198430"/>
            <a:ext cx="813816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Then we got (1500,250,8) matrix for each of the subject_1 and subject_2</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nvSpPr>
        <p:spPr>
          <a:xfrm>
            <a:off x="3413760" y="104502"/>
            <a:ext cx="43891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Century Gothic"/>
                <a:ea typeface="Century Gothic"/>
                <a:cs typeface="Century Gothic"/>
                <a:sym typeface="Century Gothic"/>
              </a:rPr>
              <a:t>7. Feature Extraction</a:t>
            </a:r>
            <a:endParaRPr b="1" sz="2400" u="sng">
              <a:solidFill>
                <a:schemeClr val="dk1"/>
              </a:solidFill>
              <a:latin typeface="Century Gothic"/>
              <a:ea typeface="Century Gothic"/>
              <a:cs typeface="Century Gothic"/>
              <a:sym typeface="Century Gothic"/>
            </a:endParaRPr>
          </a:p>
        </p:txBody>
      </p:sp>
      <p:sp>
        <p:nvSpPr>
          <p:cNvPr id="293" name="Google Shape;293;p29"/>
          <p:cNvSpPr/>
          <p:nvPr/>
        </p:nvSpPr>
        <p:spPr>
          <a:xfrm>
            <a:off x="1706879" y="730070"/>
            <a:ext cx="927462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Then the features we extracted from this kind of organized data-</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94" name="Google Shape;294;p29"/>
          <p:cNvSpPr/>
          <p:nvPr/>
        </p:nvSpPr>
        <p:spPr>
          <a:xfrm>
            <a:off x="296091" y="1340509"/>
            <a:ext cx="11512731" cy="39703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0000"/>
              </a:buClr>
              <a:buSzPts val="1800"/>
              <a:buFont typeface="Century Gothic"/>
              <a:buAutoNum type="arabicPeriod"/>
            </a:pPr>
            <a:r>
              <a:rPr b="1" lang="en-IN" sz="1800">
                <a:solidFill>
                  <a:srgbClr val="000000"/>
                </a:solidFill>
                <a:latin typeface="Century Gothic"/>
                <a:ea typeface="Century Gothic"/>
                <a:cs typeface="Century Gothic"/>
                <a:sym typeface="Century Gothic"/>
              </a:rPr>
              <a:t>Statistical Features (mean, standard deviation, skewness, kurtosis)</a:t>
            </a:r>
            <a:endParaRPr/>
          </a:p>
          <a:p>
            <a:pPr indent="-228600" lvl="0" marL="342900" marR="0" rtl="0" algn="l">
              <a:spcBef>
                <a:spcPts val="0"/>
              </a:spcBef>
              <a:spcAft>
                <a:spcPts val="0"/>
              </a:spcAft>
              <a:buClr>
                <a:schemeClr val="dk1"/>
              </a:buClr>
              <a:buSzPts val="1800"/>
              <a:buFont typeface="Century Gothic"/>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2. DCT Features (dct power)</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 Wavelet Features (cA energy, cD energy)</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4. Band Power (delta, theta, alpha, beta, gamma)</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5.) PCA </a:t>
            </a:r>
            <a:r>
              <a:rPr lang="en-IN" sz="1800">
                <a:solidFill>
                  <a:srgbClr val="000000"/>
                </a:solidFill>
                <a:latin typeface="Century Gothic"/>
                <a:ea typeface="Century Gothic"/>
                <a:cs typeface="Century Gothic"/>
                <a:sym typeface="Century Gothic"/>
              </a:rPr>
              <a:t>(</a:t>
            </a:r>
            <a:r>
              <a:rPr b="1" lang="en-IN" sz="1800">
                <a:solidFill>
                  <a:schemeClr val="dk1"/>
                </a:solidFill>
                <a:latin typeface="Century Gothic"/>
                <a:ea typeface="Century Gothic"/>
                <a:cs typeface="Century Gothic"/>
                <a:sym typeface="Century Gothic"/>
              </a:rPr>
              <a:t>Principal Component Analysis</a:t>
            </a:r>
            <a:r>
              <a:rPr lang="en-IN" sz="1800">
                <a:solidFill>
                  <a:srgbClr val="000000"/>
                </a:solidFill>
                <a:latin typeface="Century Gothic"/>
                <a:ea typeface="Century Gothic"/>
                <a:cs typeface="Century Gothic"/>
                <a:sym typeface="Century Gothic"/>
              </a:rPr>
              <a:t>) features</a:t>
            </a:r>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 </a:t>
            </a:r>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6.) CSP (common spatial pattern) </a:t>
            </a:r>
            <a:r>
              <a:rPr lang="en-IN" sz="1800">
                <a:solidFill>
                  <a:srgbClr val="000000"/>
                </a:solidFill>
                <a:latin typeface="Century Gothic"/>
                <a:ea typeface="Century Gothic"/>
                <a:cs typeface="Century Gothic"/>
                <a:sym typeface="Century Gothic"/>
              </a:rPr>
              <a:t>features using scratch code</a:t>
            </a:r>
            <a:endParaRPr/>
          </a:p>
          <a:p>
            <a:pPr indent="0" lvl="0" marL="0" marR="0" rtl="0" algn="l">
              <a:spcBef>
                <a:spcPts val="0"/>
              </a:spcBef>
              <a:spcAft>
                <a:spcPts val="0"/>
              </a:spcAft>
              <a:buNone/>
            </a:pPr>
            <a:r>
              <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7.) CSP</a:t>
            </a:r>
            <a:r>
              <a:rPr lang="en-IN" sz="1800">
                <a:solidFill>
                  <a:srgbClr val="000000"/>
                </a:solidFill>
                <a:latin typeface="Century Gothic"/>
                <a:ea typeface="Century Gothic"/>
                <a:cs typeface="Century Gothic"/>
                <a:sym typeface="Century Gothic"/>
              </a:rPr>
              <a:t> </a:t>
            </a:r>
            <a:r>
              <a:rPr b="1" lang="en-IN" sz="1800">
                <a:solidFill>
                  <a:srgbClr val="000000"/>
                </a:solidFill>
                <a:latin typeface="Century Gothic"/>
                <a:ea typeface="Century Gothic"/>
                <a:cs typeface="Century Gothic"/>
                <a:sym typeface="Century Gothic"/>
              </a:rPr>
              <a:t>(common spatial pattern)</a:t>
            </a:r>
            <a:r>
              <a:rPr lang="en-IN" sz="1800">
                <a:solidFill>
                  <a:srgbClr val="000000"/>
                </a:solidFill>
                <a:latin typeface="Century Gothic"/>
                <a:ea typeface="Century Gothic"/>
                <a:cs typeface="Century Gothic"/>
                <a:sym typeface="Century Gothic"/>
              </a:rPr>
              <a:t> features using built in library mne</a:t>
            </a: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nvSpPr>
        <p:spPr>
          <a:xfrm>
            <a:off x="2621280" y="156754"/>
            <a:ext cx="784642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8. Feature selection:</a:t>
            </a:r>
            <a:endParaRPr/>
          </a:p>
          <a:p>
            <a:pPr indent="0" lvl="0" marL="0" marR="0" rtl="0" algn="l">
              <a:spcBef>
                <a:spcPts val="0"/>
              </a:spcBef>
              <a:spcAft>
                <a:spcPts val="0"/>
              </a:spcAft>
              <a:buNone/>
            </a:pPr>
            <a:r>
              <a:t/>
            </a:r>
            <a:endParaRPr b="1" sz="2800" u="sng">
              <a:solidFill>
                <a:schemeClr val="dk1"/>
              </a:solidFill>
              <a:latin typeface="Century Gothic"/>
              <a:ea typeface="Century Gothic"/>
              <a:cs typeface="Century Gothic"/>
              <a:sym typeface="Century Gothic"/>
            </a:endParaRPr>
          </a:p>
        </p:txBody>
      </p:sp>
      <p:sp>
        <p:nvSpPr>
          <p:cNvPr id="300" name="Google Shape;300;p30"/>
          <p:cNvSpPr txBox="1"/>
          <p:nvPr/>
        </p:nvSpPr>
        <p:spPr>
          <a:xfrm>
            <a:off x="1689463" y="674483"/>
            <a:ext cx="83602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Experimented on different feature combinations we extracted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1" name="Google Shape;301;p30"/>
          <p:cNvSpPr/>
          <p:nvPr/>
        </p:nvSpPr>
        <p:spPr>
          <a:xfrm>
            <a:off x="1052288" y="1259258"/>
            <a:ext cx="308610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only statistical features:</a:t>
            </a:r>
            <a:endParaRPr/>
          </a:p>
        </p:txBody>
      </p:sp>
      <p:sp>
        <p:nvSpPr>
          <p:cNvPr id="302" name="Google Shape;302;p30"/>
          <p:cNvSpPr/>
          <p:nvPr/>
        </p:nvSpPr>
        <p:spPr>
          <a:xfrm>
            <a:off x="1052288" y="1628590"/>
            <a:ext cx="303320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 Only with DCT features:</a:t>
            </a:r>
            <a:endParaRPr/>
          </a:p>
        </p:txBody>
      </p:sp>
      <p:sp>
        <p:nvSpPr>
          <p:cNvPr id="303" name="Google Shape;303;p30"/>
          <p:cNvSpPr/>
          <p:nvPr/>
        </p:nvSpPr>
        <p:spPr>
          <a:xfrm>
            <a:off x="1052288" y="1997922"/>
            <a:ext cx="350929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Only with Wavelet features:</a:t>
            </a:r>
            <a:endParaRPr/>
          </a:p>
        </p:txBody>
      </p:sp>
      <p:sp>
        <p:nvSpPr>
          <p:cNvPr id="304" name="Google Shape;304;p30"/>
          <p:cNvSpPr/>
          <p:nvPr/>
        </p:nvSpPr>
        <p:spPr>
          <a:xfrm>
            <a:off x="1052288" y="2367254"/>
            <a:ext cx="29562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Only with Band Power:</a:t>
            </a:r>
            <a:endParaRPr/>
          </a:p>
        </p:txBody>
      </p:sp>
      <p:sp>
        <p:nvSpPr>
          <p:cNvPr id="305" name="Google Shape;305;p30"/>
          <p:cNvSpPr/>
          <p:nvPr/>
        </p:nvSpPr>
        <p:spPr>
          <a:xfrm>
            <a:off x="1052288" y="2736586"/>
            <a:ext cx="23871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 Statistic and DCT:</a:t>
            </a:r>
            <a:endParaRPr/>
          </a:p>
        </p:txBody>
      </p:sp>
      <p:sp>
        <p:nvSpPr>
          <p:cNvPr id="306" name="Google Shape;306;p30"/>
          <p:cNvSpPr/>
          <p:nvPr/>
        </p:nvSpPr>
        <p:spPr>
          <a:xfrm>
            <a:off x="1052288" y="3105918"/>
            <a:ext cx="28632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6. Statistic and Wavelet:</a:t>
            </a:r>
            <a:endParaRPr/>
          </a:p>
        </p:txBody>
      </p:sp>
      <p:sp>
        <p:nvSpPr>
          <p:cNvPr id="307" name="Google Shape;307;p30"/>
          <p:cNvSpPr/>
          <p:nvPr/>
        </p:nvSpPr>
        <p:spPr>
          <a:xfrm>
            <a:off x="1052288" y="3475250"/>
            <a:ext cx="33073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 Statistic and band Power:</a:t>
            </a:r>
            <a:endParaRPr/>
          </a:p>
        </p:txBody>
      </p:sp>
      <p:sp>
        <p:nvSpPr>
          <p:cNvPr id="308" name="Google Shape;308;p30"/>
          <p:cNvSpPr/>
          <p:nvPr/>
        </p:nvSpPr>
        <p:spPr>
          <a:xfrm>
            <a:off x="1052288" y="3844582"/>
            <a:ext cx="24801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8. DCT and Wavelet:</a:t>
            </a:r>
            <a:endParaRPr/>
          </a:p>
        </p:txBody>
      </p:sp>
      <p:sp>
        <p:nvSpPr>
          <p:cNvPr id="309" name="Google Shape;309;p30"/>
          <p:cNvSpPr/>
          <p:nvPr/>
        </p:nvSpPr>
        <p:spPr>
          <a:xfrm>
            <a:off x="1015419" y="4213914"/>
            <a:ext cx="29001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9. DCT and Band Power:</a:t>
            </a:r>
            <a:endParaRPr/>
          </a:p>
        </p:txBody>
      </p:sp>
      <p:sp>
        <p:nvSpPr>
          <p:cNvPr id="310" name="Google Shape;310;p30"/>
          <p:cNvSpPr/>
          <p:nvPr/>
        </p:nvSpPr>
        <p:spPr>
          <a:xfrm>
            <a:off x="953703" y="4583246"/>
            <a:ext cx="35044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10. Wavelet and Band Power:</a:t>
            </a:r>
            <a:endParaRPr/>
          </a:p>
        </p:txBody>
      </p:sp>
      <p:sp>
        <p:nvSpPr>
          <p:cNvPr id="311" name="Google Shape;311;p30"/>
          <p:cNvSpPr/>
          <p:nvPr/>
        </p:nvSpPr>
        <p:spPr>
          <a:xfrm>
            <a:off x="953703" y="4952578"/>
            <a:ext cx="33986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11. Statistic + DCT + Wavelet:</a:t>
            </a:r>
            <a:endParaRPr/>
          </a:p>
        </p:txBody>
      </p:sp>
      <p:sp>
        <p:nvSpPr>
          <p:cNvPr id="312" name="Google Shape;312;p30"/>
          <p:cNvSpPr/>
          <p:nvPr/>
        </p:nvSpPr>
        <p:spPr>
          <a:xfrm>
            <a:off x="897598" y="5321910"/>
            <a:ext cx="38186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12. Statistic + DCT + Band Power:</a:t>
            </a:r>
            <a:endParaRPr/>
          </a:p>
        </p:txBody>
      </p:sp>
      <p:sp>
        <p:nvSpPr>
          <p:cNvPr id="313" name="Google Shape;313;p30"/>
          <p:cNvSpPr/>
          <p:nvPr/>
        </p:nvSpPr>
        <p:spPr>
          <a:xfrm>
            <a:off x="897598" y="5691242"/>
            <a:ext cx="42947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13. Statistic + Wavelet + Band Power:</a:t>
            </a:r>
            <a:endParaRPr/>
          </a:p>
        </p:txBody>
      </p:sp>
      <p:sp>
        <p:nvSpPr>
          <p:cNvPr id="314" name="Google Shape;314;p30"/>
          <p:cNvSpPr/>
          <p:nvPr/>
        </p:nvSpPr>
        <p:spPr>
          <a:xfrm>
            <a:off x="901952" y="6060574"/>
            <a:ext cx="39116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14. DCT + Wavelet + Band Power:</a:t>
            </a:r>
            <a:endParaRPr/>
          </a:p>
        </p:txBody>
      </p:sp>
      <p:sp>
        <p:nvSpPr>
          <p:cNvPr id="315" name="Google Shape;315;p30"/>
          <p:cNvSpPr/>
          <p:nvPr/>
        </p:nvSpPr>
        <p:spPr>
          <a:xfrm>
            <a:off x="5945778" y="1110861"/>
            <a:ext cx="45719" cy="5455402"/>
          </a:xfrm>
          <a:prstGeom prst="up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6" name="Google Shape;316;p30"/>
          <p:cNvSpPr txBox="1"/>
          <p:nvPr/>
        </p:nvSpPr>
        <p:spPr>
          <a:xfrm>
            <a:off x="6244046" y="1175657"/>
            <a:ext cx="56659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15. Statistic + DCT + Wavelet + Band Power:</a:t>
            </a:r>
            <a:endParaRPr sz="1800">
              <a:solidFill>
                <a:schemeClr val="dk1"/>
              </a:solidFill>
              <a:latin typeface="Century Gothic"/>
              <a:ea typeface="Century Gothic"/>
              <a:cs typeface="Century Gothic"/>
              <a:sym typeface="Century Gothic"/>
            </a:endParaRPr>
          </a:p>
        </p:txBody>
      </p:sp>
      <p:sp>
        <p:nvSpPr>
          <p:cNvPr id="317" name="Google Shape;317;p30"/>
          <p:cNvSpPr txBox="1"/>
          <p:nvPr/>
        </p:nvSpPr>
        <p:spPr>
          <a:xfrm>
            <a:off x="6244046" y="1725862"/>
            <a:ext cx="51293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16. Only PCA  features</a:t>
            </a:r>
            <a:endParaRPr sz="1800">
              <a:solidFill>
                <a:schemeClr val="dk1"/>
              </a:solidFill>
              <a:latin typeface="Century Gothic"/>
              <a:ea typeface="Century Gothic"/>
              <a:cs typeface="Century Gothic"/>
              <a:sym typeface="Century Gothic"/>
            </a:endParaRPr>
          </a:p>
        </p:txBody>
      </p:sp>
      <p:sp>
        <p:nvSpPr>
          <p:cNvPr id="318" name="Google Shape;318;p30"/>
          <p:cNvSpPr txBox="1"/>
          <p:nvPr/>
        </p:nvSpPr>
        <p:spPr>
          <a:xfrm>
            <a:off x="6244046" y="2347742"/>
            <a:ext cx="5434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17. Only CSP features using using scratch code </a:t>
            </a:r>
            <a:endParaRPr sz="1800">
              <a:solidFill>
                <a:schemeClr val="dk1"/>
              </a:solidFill>
              <a:latin typeface="Century Gothic"/>
              <a:ea typeface="Century Gothic"/>
              <a:cs typeface="Century Gothic"/>
              <a:sym typeface="Century Gothic"/>
            </a:endParaRPr>
          </a:p>
        </p:txBody>
      </p:sp>
      <p:sp>
        <p:nvSpPr>
          <p:cNvPr id="319" name="Google Shape;319;p30"/>
          <p:cNvSpPr txBox="1"/>
          <p:nvPr/>
        </p:nvSpPr>
        <p:spPr>
          <a:xfrm>
            <a:off x="6244046" y="2938668"/>
            <a:ext cx="5434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18. Only CSP features using mne library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p:nvPr/>
        </p:nvSpPr>
        <p:spPr>
          <a:xfrm>
            <a:off x="3879614" y="1223946"/>
            <a:ext cx="302198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only statistical features:</a:t>
            </a:r>
            <a:endParaRPr sz="1800">
              <a:solidFill>
                <a:schemeClr val="dk1"/>
              </a:solidFill>
              <a:latin typeface="Century Gothic"/>
              <a:ea typeface="Century Gothic"/>
              <a:cs typeface="Century Gothic"/>
              <a:sym typeface="Century Gothic"/>
            </a:endParaRPr>
          </a:p>
        </p:txBody>
      </p:sp>
      <p:sp>
        <p:nvSpPr>
          <p:cNvPr id="325" name="Google Shape;325;p31"/>
          <p:cNvSpPr txBox="1"/>
          <p:nvPr/>
        </p:nvSpPr>
        <p:spPr>
          <a:xfrm>
            <a:off x="4705437" y="78377"/>
            <a:ext cx="45545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10. Results</a:t>
            </a:r>
            <a:endParaRPr b="1" sz="1800" u="sng">
              <a:solidFill>
                <a:schemeClr val="dk1"/>
              </a:solidFill>
              <a:latin typeface="Century Gothic"/>
              <a:ea typeface="Century Gothic"/>
              <a:cs typeface="Century Gothic"/>
              <a:sym typeface="Century Gothic"/>
            </a:endParaRPr>
          </a:p>
        </p:txBody>
      </p:sp>
      <p:pic>
        <p:nvPicPr>
          <p:cNvPr id="326" name="Google Shape;326;p31"/>
          <p:cNvPicPr preferRelativeResize="0"/>
          <p:nvPr/>
        </p:nvPicPr>
        <p:blipFill>
          <a:blip r:embed="rId3">
            <a:alphaModFix/>
          </a:blip>
          <a:stretch>
            <a:fillRect/>
          </a:stretch>
        </p:blipFill>
        <p:spPr>
          <a:xfrm>
            <a:off x="214300" y="2174300"/>
            <a:ext cx="9260025" cy="2311229"/>
          </a:xfrm>
          <a:prstGeom prst="rect">
            <a:avLst/>
          </a:prstGeom>
          <a:noFill/>
          <a:ln>
            <a:noFill/>
          </a:ln>
        </p:spPr>
      </p:pic>
      <p:pic>
        <p:nvPicPr>
          <p:cNvPr id="327" name="Google Shape;327;p31"/>
          <p:cNvPicPr preferRelativeResize="0"/>
          <p:nvPr/>
        </p:nvPicPr>
        <p:blipFill>
          <a:blip r:embed="rId4">
            <a:alphaModFix/>
          </a:blip>
          <a:stretch>
            <a:fillRect/>
          </a:stretch>
        </p:blipFill>
        <p:spPr>
          <a:xfrm>
            <a:off x="9474325" y="2174300"/>
            <a:ext cx="2607675" cy="231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p:nvPr/>
        </p:nvSpPr>
        <p:spPr>
          <a:xfrm>
            <a:off x="3543078" y="196334"/>
            <a:ext cx="303320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 Only with DCT features:</a:t>
            </a:r>
            <a:endParaRPr sz="1800">
              <a:solidFill>
                <a:schemeClr val="dk1"/>
              </a:solidFill>
              <a:latin typeface="Century Gothic"/>
              <a:ea typeface="Century Gothic"/>
              <a:cs typeface="Century Gothic"/>
              <a:sym typeface="Century Gothic"/>
            </a:endParaRPr>
          </a:p>
        </p:txBody>
      </p:sp>
      <p:pic>
        <p:nvPicPr>
          <p:cNvPr id="333" name="Google Shape;333;p32"/>
          <p:cNvPicPr preferRelativeResize="0"/>
          <p:nvPr/>
        </p:nvPicPr>
        <p:blipFill>
          <a:blip r:embed="rId3">
            <a:alphaModFix/>
          </a:blip>
          <a:stretch>
            <a:fillRect/>
          </a:stretch>
        </p:blipFill>
        <p:spPr>
          <a:xfrm>
            <a:off x="0" y="1832600"/>
            <a:ext cx="9496758" cy="2391000"/>
          </a:xfrm>
          <a:prstGeom prst="rect">
            <a:avLst/>
          </a:prstGeom>
          <a:noFill/>
          <a:ln>
            <a:noFill/>
          </a:ln>
        </p:spPr>
      </p:pic>
      <p:pic>
        <p:nvPicPr>
          <p:cNvPr id="334" name="Google Shape;334;p32"/>
          <p:cNvPicPr preferRelativeResize="0"/>
          <p:nvPr/>
        </p:nvPicPr>
        <p:blipFill>
          <a:blip r:embed="rId4">
            <a:alphaModFix/>
          </a:blip>
          <a:stretch>
            <a:fillRect/>
          </a:stretch>
        </p:blipFill>
        <p:spPr>
          <a:xfrm>
            <a:off x="9496750" y="1832601"/>
            <a:ext cx="2685352" cy="239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3"/>
          <p:cNvSpPr/>
          <p:nvPr/>
        </p:nvSpPr>
        <p:spPr>
          <a:xfrm>
            <a:off x="3627250" y="135374"/>
            <a:ext cx="350929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Only with Wavelet features:</a:t>
            </a:r>
            <a:endParaRPr sz="1800">
              <a:solidFill>
                <a:schemeClr val="dk1"/>
              </a:solidFill>
              <a:latin typeface="Century Gothic"/>
              <a:ea typeface="Century Gothic"/>
              <a:cs typeface="Century Gothic"/>
              <a:sym typeface="Century Gothic"/>
            </a:endParaRPr>
          </a:p>
        </p:txBody>
      </p:sp>
      <p:pic>
        <p:nvPicPr>
          <p:cNvPr id="340" name="Google Shape;340;p33"/>
          <p:cNvPicPr preferRelativeResize="0"/>
          <p:nvPr/>
        </p:nvPicPr>
        <p:blipFill>
          <a:blip r:embed="rId3">
            <a:alphaModFix/>
          </a:blip>
          <a:stretch>
            <a:fillRect/>
          </a:stretch>
        </p:blipFill>
        <p:spPr>
          <a:xfrm>
            <a:off x="-71425" y="1804925"/>
            <a:ext cx="9608628" cy="2423100"/>
          </a:xfrm>
          <a:prstGeom prst="rect">
            <a:avLst/>
          </a:prstGeom>
          <a:noFill/>
          <a:ln>
            <a:noFill/>
          </a:ln>
        </p:spPr>
      </p:pic>
      <p:pic>
        <p:nvPicPr>
          <p:cNvPr id="341" name="Google Shape;341;p33"/>
          <p:cNvPicPr preferRelativeResize="0"/>
          <p:nvPr/>
        </p:nvPicPr>
        <p:blipFill>
          <a:blip r:embed="rId4">
            <a:alphaModFix/>
          </a:blip>
          <a:stretch>
            <a:fillRect/>
          </a:stretch>
        </p:blipFill>
        <p:spPr>
          <a:xfrm>
            <a:off x="9537200" y="1804925"/>
            <a:ext cx="2728632" cy="2423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p:nvPr/>
        </p:nvSpPr>
        <p:spPr>
          <a:xfrm>
            <a:off x="3921184" y="170208"/>
            <a:ext cx="295625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Only with Band Power:</a:t>
            </a:r>
            <a:endParaRPr sz="1800">
              <a:solidFill>
                <a:schemeClr val="dk1"/>
              </a:solidFill>
              <a:latin typeface="Century Gothic"/>
              <a:ea typeface="Century Gothic"/>
              <a:cs typeface="Century Gothic"/>
              <a:sym typeface="Century Gothic"/>
            </a:endParaRPr>
          </a:p>
        </p:txBody>
      </p:sp>
      <p:pic>
        <p:nvPicPr>
          <p:cNvPr id="347" name="Google Shape;347;p34"/>
          <p:cNvPicPr preferRelativeResize="0"/>
          <p:nvPr/>
        </p:nvPicPr>
        <p:blipFill>
          <a:blip r:embed="rId3">
            <a:alphaModFix/>
          </a:blip>
          <a:stretch>
            <a:fillRect/>
          </a:stretch>
        </p:blipFill>
        <p:spPr>
          <a:xfrm>
            <a:off x="0" y="1320600"/>
            <a:ext cx="9518324" cy="2393825"/>
          </a:xfrm>
          <a:prstGeom prst="rect">
            <a:avLst/>
          </a:prstGeom>
          <a:noFill/>
          <a:ln>
            <a:noFill/>
          </a:ln>
        </p:spPr>
      </p:pic>
      <p:pic>
        <p:nvPicPr>
          <p:cNvPr id="348" name="Google Shape;348;p34"/>
          <p:cNvPicPr preferRelativeResize="0"/>
          <p:nvPr/>
        </p:nvPicPr>
        <p:blipFill>
          <a:blip r:embed="rId4">
            <a:alphaModFix/>
          </a:blip>
          <a:stretch>
            <a:fillRect/>
          </a:stretch>
        </p:blipFill>
        <p:spPr>
          <a:xfrm>
            <a:off x="9518325" y="1320600"/>
            <a:ext cx="2630125" cy="239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5"/>
          <p:cNvSpPr/>
          <p:nvPr/>
        </p:nvSpPr>
        <p:spPr>
          <a:xfrm>
            <a:off x="3482906" y="100540"/>
            <a:ext cx="27611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 Statistic and DCT:</a:t>
            </a:r>
            <a:endParaRPr sz="1800">
              <a:solidFill>
                <a:schemeClr val="dk1"/>
              </a:solidFill>
              <a:latin typeface="Century Gothic"/>
              <a:ea typeface="Century Gothic"/>
              <a:cs typeface="Century Gothic"/>
              <a:sym typeface="Century Gothic"/>
            </a:endParaRPr>
          </a:p>
        </p:txBody>
      </p:sp>
      <p:pic>
        <p:nvPicPr>
          <p:cNvPr id="354" name="Google Shape;354;p35"/>
          <p:cNvPicPr preferRelativeResize="0"/>
          <p:nvPr/>
        </p:nvPicPr>
        <p:blipFill>
          <a:blip r:embed="rId3">
            <a:alphaModFix/>
          </a:blip>
          <a:stretch>
            <a:fillRect/>
          </a:stretch>
        </p:blipFill>
        <p:spPr>
          <a:xfrm>
            <a:off x="-125175" y="1336650"/>
            <a:ext cx="9614927" cy="2411575"/>
          </a:xfrm>
          <a:prstGeom prst="rect">
            <a:avLst/>
          </a:prstGeom>
          <a:noFill/>
          <a:ln>
            <a:noFill/>
          </a:ln>
        </p:spPr>
      </p:pic>
      <p:pic>
        <p:nvPicPr>
          <p:cNvPr id="355" name="Google Shape;355;p35"/>
          <p:cNvPicPr preferRelativeResize="0"/>
          <p:nvPr/>
        </p:nvPicPr>
        <p:blipFill>
          <a:blip r:embed="rId4">
            <a:alphaModFix/>
          </a:blip>
          <a:stretch>
            <a:fillRect/>
          </a:stretch>
        </p:blipFill>
        <p:spPr>
          <a:xfrm>
            <a:off x="9489742" y="1336650"/>
            <a:ext cx="2707834" cy="241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p:nvPr/>
        </p:nvSpPr>
        <p:spPr>
          <a:xfrm>
            <a:off x="4255055" y="161500"/>
            <a:ext cx="28632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6. Statistic and Wavelet:</a:t>
            </a:r>
            <a:endParaRPr sz="1800">
              <a:solidFill>
                <a:schemeClr val="dk1"/>
              </a:solidFill>
              <a:latin typeface="Century Gothic"/>
              <a:ea typeface="Century Gothic"/>
              <a:cs typeface="Century Gothic"/>
              <a:sym typeface="Century Gothic"/>
            </a:endParaRPr>
          </a:p>
        </p:txBody>
      </p:sp>
      <p:pic>
        <p:nvPicPr>
          <p:cNvPr id="361" name="Google Shape;361;p36"/>
          <p:cNvPicPr preferRelativeResize="0"/>
          <p:nvPr/>
        </p:nvPicPr>
        <p:blipFill>
          <a:blip r:embed="rId3">
            <a:alphaModFix/>
          </a:blip>
          <a:stretch>
            <a:fillRect/>
          </a:stretch>
        </p:blipFill>
        <p:spPr>
          <a:xfrm>
            <a:off x="0" y="1704025"/>
            <a:ext cx="9411676" cy="2332421"/>
          </a:xfrm>
          <a:prstGeom prst="rect">
            <a:avLst/>
          </a:prstGeom>
          <a:noFill/>
          <a:ln>
            <a:noFill/>
          </a:ln>
        </p:spPr>
      </p:pic>
      <p:pic>
        <p:nvPicPr>
          <p:cNvPr id="362" name="Google Shape;362;p36"/>
          <p:cNvPicPr preferRelativeResize="0"/>
          <p:nvPr/>
        </p:nvPicPr>
        <p:blipFill>
          <a:blip r:embed="rId4">
            <a:alphaModFix/>
          </a:blip>
          <a:stretch>
            <a:fillRect/>
          </a:stretch>
        </p:blipFill>
        <p:spPr>
          <a:xfrm>
            <a:off x="9411675" y="1704024"/>
            <a:ext cx="2649547" cy="233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nvSpPr>
        <p:spPr>
          <a:xfrm>
            <a:off x="4685212" y="261257"/>
            <a:ext cx="4702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Contents</a:t>
            </a:r>
            <a:endParaRPr b="1" sz="1800" u="sng">
              <a:solidFill>
                <a:schemeClr val="dk1"/>
              </a:solidFill>
              <a:latin typeface="Century Gothic"/>
              <a:ea typeface="Century Gothic"/>
              <a:cs typeface="Century Gothic"/>
              <a:sym typeface="Century Gothic"/>
            </a:endParaRPr>
          </a:p>
        </p:txBody>
      </p:sp>
      <p:sp>
        <p:nvSpPr>
          <p:cNvPr id="174" name="Google Shape;174;p19"/>
          <p:cNvSpPr txBox="1"/>
          <p:nvPr/>
        </p:nvSpPr>
        <p:spPr>
          <a:xfrm>
            <a:off x="2011679" y="582011"/>
            <a:ext cx="76112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 </a:t>
            </a:r>
            <a:r>
              <a:rPr lang="en-IN" sz="1800">
                <a:solidFill>
                  <a:schemeClr val="dk1"/>
                </a:solidFill>
                <a:latin typeface="Century Gothic"/>
                <a:ea typeface="Century Gothic"/>
                <a:cs typeface="Century Gothic"/>
                <a:sym typeface="Century Gothic"/>
              </a:rPr>
              <a:t>Project Description</a:t>
            </a:r>
            <a:endParaRPr sz="1800">
              <a:solidFill>
                <a:schemeClr val="dk1"/>
              </a:solidFill>
              <a:latin typeface="Century Gothic"/>
              <a:ea typeface="Century Gothic"/>
              <a:cs typeface="Century Gothic"/>
              <a:sym typeface="Century Gothic"/>
            </a:endParaRPr>
          </a:p>
        </p:txBody>
      </p:sp>
      <p:sp>
        <p:nvSpPr>
          <p:cNvPr id="175" name="Google Shape;175;p19"/>
          <p:cNvSpPr/>
          <p:nvPr/>
        </p:nvSpPr>
        <p:spPr>
          <a:xfrm>
            <a:off x="1985554" y="1097568"/>
            <a:ext cx="803801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2. </a:t>
            </a:r>
            <a:r>
              <a:rPr lang="en-IN" sz="1800">
                <a:solidFill>
                  <a:srgbClr val="000000"/>
                </a:solidFill>
                <a:latin typeface="Century Gothic"/>
                <a:ea typeface="Century Gothic"/>
                <a:cs typeface="Century Gothic"/>
                <a:sym typeface="Century Gothic"/>
              </a:rPr>
              <a:t>Plan of when and for how much duration to show red or white color: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6" name="Google Shape;176;p19"/>
          <p:cNvSpPr/>
          <p:nvPr/>
        </p:nvSpPr>
        <p:spPr>
          <a:xfrm>
            <a:off x="1985554" y="1574685"/>
            <a:ext cx="877824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a:t>
            </a:r>
            <a:r>
              <a:rPr lang="en-IN" sz="1800">
                <a:solidFill>
                  <a:srgbClr val="000000"/>
                </a:solidFill>
                <a:latin typeface="Century Gothic"/>
                <a:ea typeface="Century Gothic"/>
                <a:cs typeface="Century Gothic"/>
                <a:sym typeface="Century Gothic"/>
              </a:rPr>
              <a:t> Step by step process we used OpenBCI to collect the brain signals data.</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7" name="Google Shape;177;p19"/>
          <p:cNvSpPr/>
          <p:nvPr/>
        </p:nvSpPr>
        <p:spPr>
          <a:xfrm>
            <a:off x="2516777" y="1944017"/>
            <a:ext cx="34547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3.1 </a:t>
            </a:r>
            <a:r>
              <a:rPr lang="en-IN" sz="1800">
                <a:solidFill>
                  <a:srgbClr val="000000"/>
                </a:solidFill>
                <a:latin typeface="Century Gothic"/>
                <a:ea typeface="Century Gothic"/>
                <a:cs typeface="Century Gothic"/>
                <a:sym typeface="Century Gothic"/>
              </a:rPr>
              <a:t>Setting the hardware part</a:t>
            </a:r>
            <a:endParaRPr sz="1800">
              <a:solidFill>
                <a:schemeClr val="dk1"/>
              </a:solidFill>
              <a:latin typeface="Century Gothic"/>
              <a:ea typeface="Century Gothic"/>
              <a:cs typeface="Century Gothic"/>
              <a:sym typeface="Century Gothic"/>
            </a:endParaRPr>
          </a:p>
        </p:txBody>
      </p:sp>
      <p:sp>
        <p:nvSpPr>
          <p:cNvPr id="178" name="Google Shape;178;p19"/>
          <p:cNvSpPr/>
          <p:nvPr/>
        </p:nvSpPr>
        <p:spPr>
          <a:xfrm>
            <a:off x="2516777" y="2313349"/>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3.2</a:t>
            </a:r>
            <a:r>
              <a:rPr lang="en-IN" sz="1800">
                <a:solidFill>
                  <a:srgbClr val="000000"/>
                </a:solidFill>
                <a:latin typeface="Century Gothic"/>
                <a:ea typeface="Century Gothic"/>
                <a:cs typeface="Century Gothic"/>
                <a:sym typeface="Century Gothic"/>
              </a:rPr>
              <a:t> Setting the software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9" name="Google Shape;179;p19"/>
          <p:cNvSpPr txBox="1"/>
          <p:nvPr/>
        </p:nvSpPr>
        <p:spPr>
          <a:xfrm>
            <a:off x="1985554" y="2889564"/>
            <a:ext cx="68362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4. </a:t>
            </a:r>
            <a:r>
              <a:rPr lang="en-IN" sz="1800">
                <a:solidFill>
                  <a:schemeClr val="dk1"/>
                </a:solidFill>
                <a:latin typeface="Century Gothic"/>
                <a:ea typeface="Century Gothic"/>
                <a:cs typeface="Century Gothic"/>
                <a:sym typeface="Century Gothic"/>
              </a:rPr>
              <a:t>Data description</a:t>
            </a:r>
            <a:endParaRPr sz="1800">
              <a:solidFill>
                <a:schemeClr val="dk1"/>
              </a:solidFill>
              <a:latin typeface="Century Gothic"/>
              <a:ea typeface="Century Gothic"/>
              <a:cs typeface="Century Gothic"/>
              <a:sym typeface="Century Gothic"/>
            </a:endParaRPr>
          </a:p>
        </p:txBody>
      </p:sp>
      <p:sp>
        <p:nvSpPr>
          <p:cNvPr id="180" name="Google Shape;180;p19"/>
          <p:cNvSpPr txBox="1"/>
          <p:nvPr/>
        </p:nvSpPr>
        <p:spPr>
          <a:xfrm>
            <a:off x="1985554" y="3487555"/>
            <a:ext cx="70016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5.</a:t>
            </a:r>
            <a:r>
              <a:rPr lang="en-IN" sz="1800">
                <a:solidFill>
                  <a:schemeClr val="dk1"/>
                </a:solidFill>
                <a:latin typeface="Century Gothic"/>
                <a:ea typeface="Century Gothic"/>
                <a:cs typeface="Century Gothic"/>
                <a:sym typeface="Century Gothic"/>
              </a:rPr>
              <a:t> Data Pre-processing</a:t>
            </a:r>
            <a:endParaRPr sz="1800">
              <a:solidFill>
                <a:schemeClr val="dk1"/>
              </a:solidFill>
              <a:latin typeface="Century Gothic"/>
              <a:ea typeface="Century Gothic"/>
              <a:cs typeface="Century Gothic"/>
              <a:sym typeface="Century Gothic"/>
            </a:endParaRPr>
          </a:p>
        </p:txBody>
      </p:sp>
      <p:sp>
        <p:nvSpPr>
          <p:cNvPr id="181" name="Google Shape;181;p19"/>
          <p:cNvSpPr txBox="1"/>
          <p:nvPr/>
        </p:nvSpPr>
        <p:spPr>
          <a:xfrm>
            <a:off x="1985554" y="4596676"/>
            <a:ext cx="7637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7. </a:t>
            </a:r>
            <a:r>
              <a:rPr lang="en-IN" sz="1800">
                <a:solidFill>
                  <a:schemeClr val="dk1"/>
                </a:solidFill>
                <a:latin typeface="Century Gothic"/>
                <a:ea typeface="Century Gothic"/>
                <a:cs typeface="Century Gothic"/>
                <a:sym typeface="Century Gothic"/>
              </a:rPr>
              <a:t>Feature extraction</a:t>
            </a:r>
            <a:endParaRPr sz="1800">
              <a:solidFill>
                <a:schemeClr val="dk1"/>
              </a:solidFill>
              <a:latin typeface="Century Gothic"/>
              <a:ea typeface="Century Gothic"/>
              <a:cs typeface="Century Gothic"/>
              <a:sym typeface="Century Gothic"/>
            </a:endParaRPr>
          </a:p>
        </p:txBody>
      </p:sp>
      <p:sp>
        <p:nvSpPr>
          <p:cNvPr id="182" name="Google Shape;182;p19"/>
          <p:cNvSpPr txBox="1"/>
          <p:nvPr/>
        </p:nvSpPr>
        <p:spPr>
          <a:xfrm>
            <a:off x="1985554" y="5629525"/>
            <a:ext cx="7376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9.</a:t>
            </a:r>
            <a:r>
              <a:rPr lang="en-IN" sz="1800">
                <a:solidFill>
                  <a:schemeClr val="dk1"/>
                </a:solidFill>
                <a:latin typeface="Century Gothic"/>
                <a:ea typeface="Century Gothic"/>
                <a:cs typeface="Century Gothic"/>
                <a:sym typeface="Century Gothic"/>
              </a:rPr>
              <a:t> Models used</a:t>
            </a:r>
            <a:endParaRPr sz="1800">
              <a:solidFill>
                <a:schemeClr val="dk1"/>
              </a:solidFill>
              <a:latin typeface="Century Gothic"/>
              <a:ea typeface="Century Gothic"/>
              <a:cs typeface="Century Gothic"/>
              <a:sym typeface="Century Gothic"/>
            </a:endParaRPr>
          </a:p>
        </p:txBody>
      </p:sp>
      <p:sp>
        <p:nvSpPr>
          <p:cNvPr id="183" name="Google Shape;183;p19"/>
          <p:cNvSpPr txBox="1"/>
          <p:nvPr/>
        </p:nvSpPr>
        <p:spPr>
          <a:xfrm>
            <a:off x="1889760" y="6009965"/>
            <a:ext cx="78638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10.</a:t>
            </a:r>
            <a:r>
              <a:rPr lang="en-IN" sz="1800">
                <a:solidFill>
                  <a:schemeClr val="dk1"/>
                </a:solidFill>
                <a:latin typeface="Century Gothic"/>
                <a:ea typeface="Century Gothic"/>
                <a:cs typeface="Century Gothic"/>
                <a:sym typeface="Century Gothic"/>
              </a:rPr>
              <a:t> Results of Each Model on different  features Combination</a:t>
            </a:r>
            <a:endParaRPr sz="1800">
              <a:solidFill>
                <a:schemeClr val="dk1"/>
              </a:solidFill>
              <a:latin typeface="Century Gothic"/>
              <a:ea typeface="Century Gothic"/>
              <a:cs typeface="Century Gothic"/>
              <a:sym typeface="Century Gothic"/>
            </a:endParaRPr>
          </a:p>
        </p:txBody>
      </p:sp>
      <p:sp>
        <p:nvSpPr>
          <p:cNvPr id="184" name="Google Shape;184;p19"/>
          <p:cNvSpPr txBox="1"/>
          <p:nvPr/>
        </p:nvSpPr>
        <p:spPr>
          <a:xfrm>
            <a:off x="1985554" y="4063770"/>
            <a:ext cx="7262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6</a:t>
            </a:r>
            <a:r>
              <a:rPr lang="en-IN" sz="1800">
                <a:solidFill>
                  <a:schemeClr val="dk1"/>
                </a:solidFill>
                <a:latin typeface="Century Gothic"/>
                <a:ea typeface="Century Gothic"/>
                <a:cs typeface="Century Gothic"/>
                <a:sym typeface="Century Gothic"/>
              </a:rPr>
              <a:t>. Data epoching</a:t>
            </a:r>
            <a:endParaRPr sz="1800">
              <a:solidFill>
                <a:schemeClr val="dk1"/>
              </a:solidFill>
              <a:latin typeface="Century Gothic"/>
              <a:ea typeface="Century Gothic"/>
              <a:cs typeface="Century Gothic"/>
              <a:sym typeface="Century Gothic"/>
            </a:endParaRPr>
          </a:p>
        </p:txBody>
      </p:sp>
      <p:sp>
        <p:nvSpPr>
          <p:cNvPr id="185" name="Google Shape;185;p19"/>
          <p:cNvSpPr txBox="1"/>
          <p:nvPr/>
        </p:nvSpPr>
        <p:spPr>
          <a:xfrm>
            <a:off x="1985554" y="5136433"/>
            <a:ext cx="50509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8. </a:t>
            </a:r>
            <a:r>
              <a:rPr lang="en-IN" sz="1800">
                <a:solidFill>
                  <a:schemeClr val="dk1"/>
                </a:solidFill>
                <a:latin typeface="Century Gothic"/>
                <a:ea typeface="Century Gothic"/>
                <a:cs typeface="Century Gothic"/>
                <a:sym typeface="Century Gothic"/>
              </a:rPr>
              <a:t>Feature Selection</a:t>
            </a:r>
            <a:endParaRPr sz="1800">
              <a:solidFill>
                <a:schemeClr val="dk1"/>
              </a:solidFill>
              <a:latin typeface="Century Gothic"/>
              <a:ea typeface="Century Gothic"/>
              <a:cs typeface="Century Gothic"/>
              <a:sym typeface="Century Gothic"/>
            </a:endParaRPr>
          </a:p>
        </p:txBody>
      </p:sp>
      <p:sp>
        <p:nvSpPr>
          <p:cNvPr id="186" name="Google Shape;186;p19"/>
          <p:cNvSpPr txBox="1"/>
          <p:nvPr/>
        </p:nvSpPr>
        <p:spPr>
          <a:xfrm>
            <a:off x="1889760" y="6390406"/>
            <a:ext cx="6827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11. </a:t>
            </a:r>
            <a:r>
              <a:rPr lang="en-IN" sz="1800">
                <a:solidFill>
                  <a:schemeClr val="dk1"/>
                </a:solidFill>
                <a:latin typeface="Century Gothic"/>
                <a:ea typeface="Century Gothic"/>
                <a:cs typeface="Century Gothic"/>
                <a:sym typeface="Century Gothic"/>
              </a:rPr>
              <a:t>conclusion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p:nvPr/>
        </p:nvSpPr>
        <p:spPr>
          <a:xfrm>
            <a:off x="3763074" y="144082"/>
            <a:ext cx="33073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 Statistic and band Power:</a:t>
            </a:r>
            <a:endParaRPr sz="1800">
              <a:solidFill>
                <a:schemeClr val="dk1"/>
              </a:solidFill>
              <a:latin typeface="Century Gothic"/>
              <a:ea typeface="Century Gothic"/>
              <a:cs typeface="Century Gothic"/>
              <a:sym typeface="Century Gothic"/>
            </a:endParaRPr>
          </a:p>
        </p:txBody>
      </p:sp>
      <p:pic>
        <p:nvPicPr>
          <p:cNvPr id="368" name="Google Shape;368;p37"/>
          <p:cNvPicPr preferRelativeResize="0"/>
          <p:nvPr/>
        </p:nvPicPr>
        <p:blipFill>
          <a:blip r:embed="rId3">
            <a:alphaModFix/>
          </a:blip>
          <a:stretch>
            <a:fillRect/>
          </a:stretch>
        </p:blipFill>
        <p:spPr>
          <a:xfrm>
            <a:off x="427250" y="1508800"/>
            <a:ext cx="9161160" cy="2311500"/>
          </a:xfrm>
          <a:prstGeom prst="rect">
            <a:avLst/>
          </a:prstGeom>
          <a:noFill/>
          <a:ln>
            <a:noFill/>
          </a:ln>
        </p:spPr>
      </p:pic>
      <p:pic>
        <p:nvPicPr>
          <p:cNvPr id="369" name="Google Shape;369;p37"/>
          <p:cNvPicPr preferRelativeResize="0"/>
          <p:nvPr/>
        </p:nvPicPr>
        <p:blipFill>
          <a:blip r:embed="rId4">
            <a:alphaModFix/>
          </a:blip>
          <a:stretch>
            <a:fillRect/>
          </a:stretch>
        </p:blipFill>
        <p:spPr>
          <a:xfrm>
            <a:off x="9588400" y="1508812"/>
            <a:ext cx="2603598" cy="231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p:nvPr/>
        </p:nvSpPr>
        <p:spPr>
          <a:xfrm>
            <a:off x="4002477" y="170208"/>
            <a:ext cx="24801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8. DCT and Wavelet:</a:t>
            </a:r>
            <a:endParaRPr sz="1800">
              <a:solidFill>
                <a:schemeClr val="dk1"/>
              </a:solidFill>
              <a:latin typeface="Century Gothic"/>
              <a:ea typeface="Century Gothic"/>
              <a:cs typeface="Century Gothic"/>
              <a:sym typeface="Century Gothic"/>
            </a:endParaRPr>
          </a:p>
        </p:txBody>
      </p:sp>
      <p:pic>
        <p:nvPicPr>
          <p:cNvPr id="375" name="Google Shape;375;p38"/>
          <p:cNvPicPr preferRelativeResize="0"/>
          <p:nvPr/>
        </p:nvPicPr>
        <p:blipFill>
          <a:blip r:embed="rId3">
            <a:alphaModFix/>
          </a:blip>
          <a:stretch>
            <a:fillRect/>
          </a:stretch>
        </p:blipFill>
        <p:spPr>
          <a:xfrm>
            <a:off x="220900" y="1506350"/>
            <a:ext cx="9318302" cy="2347300"/>
          </a:xfrm>
          <a:prstGeom prst="rect">
            <a:avLst/>
          </a:prstGeom>
          <a:noFill/>
          <a:ln>
            <a:noFill/>
          </a:ln>
        </p:spPr>
      </p:pic>
      <p:pic>
        <p:nvPicPr>
          <p:cNvPr id="376" name="Google Shape;376;p38"/>
          <p:cNvPicPr preferRelativeResize="0"/>
          <p:nvPr/>
        </p:nvPicPr>
        <p:blipFill>
          <a:blip r:embed="rId4">
            <a:alphaModFix/>
          </a:blip>
          <a:stretch>
            <a:fillRect/>
          </a:stretch>
        </p:blipFill>
        <p:spPr>
          <a:xfrm>
            <a:off x="9539200" y="1506350"/>
            <a:ext cx="2652794" cy="234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p:nvPr/>
        </p:nvSpPr>
        <p:spPr>
          <a:xfrm>
            <a:off x="3966654" y="152791"/>
            <a:ext cx="29001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9. DCT and Band Power:</a:t>
            </a:r>
            <a:endParaRPr sz="1800">
              <a:solidFill>
                <a:schemeClr val="dk1"/>
              </a:solidFill>
              <a:latin typeface="Century Gothic"/>
              <a:ea typeface="Century Gothic"/>
              <a:cs typeface="Century Gothic"/>
              <a:sym typeface="Century Gothic"/>
            </a:endParaRPr>
          </a:p>
        </p:txBody>
      </p:sp>
      <p:pic>
        <p:nvPicPr>
          <p:cNvPr id="382" name="Google Shape;382;p39"/>
          <p:cNvPicPr preferRelativeResize="0"/>
          <p:nvPr/>
        </p:nvPicPr>
        <p:blipFill>
          <a:blip r:embed="rId3">
            <a:alphaModFix/>
          </a:blip>
          <a:stretch>
            <a:fillRect/>
          </a:stretch>
        </p:blipFill>
        <p:spPr>
          <a:xfrm>
            <a:off x="169525" y="1417475"/>
            <a:ext cx="9378480" cy="2334425"/>
          </a:xfrm>
          <a:prstGeom prst="rect">
            <a:avLst/>
          </a:prstGeom>
          <a:noFill/>
          <a:ln>
            <a:noFill/>
          </a:ln>
        </p:spPr>
      </p:pic>
      <p:pic>
        <p:nvPicPr>
          <p:cNvPr id="383" name="Google Shape;383;p39"/>
          <p:cNvPicPr preferRelativeResize="0"/>
          <p:nvPr/>
        </p:nvPicPr>
        <p:blipFill>
          <a:blip r:embed="rId4">
            <a:alphaModFix/>
          </a:blip>
          <a:stretch>
            <a:fillRect/>
          </a:stretch>
        </p:blipFill>
        <p:spPr>
          <a:xfrm>
            <a:off x="9548000" y="1417475"/>
            <a:ext cx="2643999" cy="233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p:nvPr/>
        </p:nvSpPr>
        <p:spPr>
          <a:xfrm>
            <a:off x="3708031" y="170209"/>
            <a:ext cx="35044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10. Wavelet and Band Power:</a:t>
            </a:r>
            <a:endParaRPr sz="1800">
              <a:solidFill>
                <a:schemeClr val="dk1"/>
              </a:solidFill>
              <a:latin typeface="Century Gothic"/>
              <a:ea typeface="Century Gothic"/>
              <a:cs typeface="Century Gothic"/>
              <a:sym typeface="Century Gothic"/>
            </a:endParaRPr>
          </a:p>
        </p:txBody>
      </p:sp>
      <p:pic>
        <p:nvPicPr>
          <p:cNvPr id="389" name="Google Shape;389;p40"/>
          <p:cNvPicPr preferRelativeResize="0"/>
          <p:nvPr/>
        </p:nvPicPr>
        <p:blipFill>
          <a:blip r:embed="rId3">
            <a:alphaModFix/>
          </a:blip>
          <a:stretch>
            <a:fillRect/>
          </a:stretch>
        </p:blipFill>
        <p:spPr>
          <a:xfrm>
            <a:off x="0" y="1263450"/>
            <a:ext cx="9444559" cy="2359850"/>
          </a:xfrm>
          <a:prstGeom prst="rect">
            <a:avLst/>
          </a:prstGeom>
          <a:noFill/>
          <a:ln>
            <a:noFill/>
          </a:ln>
        </p:spPr>
      </p:pic>
      <p:pic>
        <p:nvPicPr>
          <p:cNvPr id="390" name="Google Shape;390;p40"/>
          <p:cNvPicPr preferRelativeResize="0"/>
          <p:nvPr/>
        </p:nvPicPr>
        <p:blipFill>
          <a:blip r:embed="rId4">
            <a:alphaModFix/>
          </a:blip>
          <a:stretch>
            <a:fillRect/>
          </a:stretch>
        </p:blipFill>
        <p:spPr>
          <a:xfrm>
            <a:off x="9444550" y="1263450"/>
            <a:ext cx="2663200" cy="235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p:nvPr/>
        </p:nvSpPr>
        <p:spPr>
          <a:xfrm>
            <a:off x="3874142" y="152791"/>
            <a:ext cx="33986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11. Statistic + DCT + Wavelet:</a:t>
            </a:r>
            <a:endParaRPr sz="1800">
              <a:solidFill>
                <a:schemeClr val="dk1"/>
              </a:solidFill>
              <a:latin typeface="Century Gothic"/>
              <a:ea typeface="Century Gothic"/>
              <a:cs typeface="Century Gothic"/>
              <a:sym typeface="Century Gothic"/>
            </a:endParaRPr>
          </a:p>
        </p:txBody>
      </p:sp>
      <p:pic>
        <p:nvPicPr>
          <p:cNvPr id="396" name="Google Shape;396;p41"/>
          <p:cNvPicPr preferRelativeResize="0"/>
          <p:nvPr/>
        </p:nvPicPr>
        <p:blipFill>
          <a:blip r:embed="rId3">
            <a:alphaModFix/>
          </a:blip>
          <a:stretch>
            <a:fillRect/>
          </a:stretch>
        </p:blipFill>
        <p:spPr>
          <a:xfrm>
            <a:off x="0" y="1353400"/>
            <a:ext cx="9465427" cy="2359925"/>
          </a:xfrm>
          <a:prstGeom prst="rect">
            <a:avLst/>
          </a:prstGeom>
          <a:noFill/>
          <a:ln>
            <a:noFill/>
          </a:ln>
        </p:spPr>
      </p:pic>
      <p:pic>
        <p:nvPicPr>
          <p:cNvPr id="397" name="Google Shape;397;p41"/>
          <p:cNvPicPr preferRelativeResize="0"/>
          <p:nvPr/>
        </p:nvPicPr>
        <p:blipFill>
          <a:blip r:embed="rId4">
            <a:alphaModFix/>
          </a:blip>
          <a:stretch>
            <a:fillRect/>
          </a:stretch>
        </p:blipFill>
        <p:spPr>
          <a:xfrm>
            <a:off x="9465425" y="1353400"/>
            <a:ext cx="2667748" cy="235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p:nvPr/>
        </p:nvSpPr>
        <p:spPr>
          <a:xfrm>
            <a:off x="3786069" y="144083"/>
            <a:ext cx="38186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12. Statistic + DCT + Band Power:</a:t>
            </a:r>
            <a:endParaRPr sz="1800">
              <a:solidFill>
                <a:schemeClr val="dk1"/>
              </a:solidFill>
              <a:latin typeface="Century Gothic"/>
              <a:ea typeface="Century Gothic"/>
              <a:cs typeface="Century Gothic"/>
              <a:sym typeface="Century Gothic"/>
            </a:endParaRPr>
          </a:p>
        </p:txBody>
      </p:sp>
      <p:pic>
        <p:nvPicPr>
          <p:cNvPr id="403" name="Google Shape;403;p42"/>
          <p:cNvPicPr preferRelativeResize="0"/>
          <p:nvPr/>
        </p:nvPicPr>
        <p:blipFill>
          <a:blip r:embed="rId3">
            <a:alphaModFix/>
          </a:blip>
          <a:stretch>
            <a:fillRect/>
          </a:stretch>
        </p:blipFill>
        <p:spPr>
          <a:xfrm>
            <a:off x="264150" y="1780250"/>
            <a:ext cx="9289724" cy="2332550"/>
          </a:xfrm>
          <a:prstGeom prst="rect">
            <a:avLst/>
          </a:prstGeom>
          <a:noFill/>
          <a:ln>
            <a:noFill/>
          </a:ln>
        </p:spPr>
      </p:pic>
      <p:pic>
        <p:nvPicPr>
          <p:cNvPr id="404" name="Google Shape;404;p42"/>
          <p:cNvPicPr preferRelativeResize="0"/>
          <p:nvPr/>
        </p:nvPicPr>
        <p:blipFill>
          <a:blip r:embed="rId4">
            <a:alphaModFix/>
          </a:blip>
          <a:stretch>
            <a:fillRect/>
          </a:stretch>
        </p:blipFill>
        <p:spPr>
          <a:xfrm>
            <a:off x="9553875" y="1780250"/>
            <a:ext cx="2638123" cy="233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p:nvPr/>
        </p:nvSpPr>
        <p:spPr>
          <a:xfrm>
            <a:off x="3826697" y="178917"/>
            <a:ext cx="42947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13. Statistic + Wavelet + Band Power:</a:t>
            </a:r>
            <a:endParaRPr sz="1800">
              <a:solidFill>
                <a:schemeClr val="dk1"/>
              </a:solidFill>
              <a:latin typeface="Century Gothic"/>
              <a:ea typeface="Century Gothic"/>
              <a:cs typeface="Century Gothic"/>
              <a:sym typeface="Century Gothic"/>
            </a:endParaRPr>
          </a:p>
        </p:txBody>
      </p:sp>
      <p:pic>
        <p:nvPicPr>
          <p:cNvPr id="410" name="Google Shape;410;p43"/>
          <p:cNvPicPr preferRelativeResize="0"/>
          <p:nvPr/>
        </p:nvPicPr>
        <p:blipFill>
          <a:blip r:embed="rId3">
            <a:alphaModFix/>
          </a:blip>
          <a:stretch>
            <a:fillRect/>
          </a:stretch>
        </p:blipFill>
        <p:spPr>
          <a:xfrm>
            <a:off x="85725" y="1543600"/>
            <a:ext cx="9407660" cy="2353200"/>
          </a:xfrm>
          <a:prstGeom prst="rect">
            <a:avLst/>
          </a:prstGeom>
          <a:noFill/>
          <a:ln>
            <a:noFill/>
          </a:ln>
        </p:spPr>
      </p:pic>
      <p:pic>
        <p:nvPicPr>
          <p:cNvPr id="411" name="Google Shape;411;p43"/>
          <p:cNvPicPr preferRelativeResize="0"/>
          <p:nvPr/>
        </p:nvPicPr>
        <p:blipFill>
          <a:blip r:embed="rId4">
            <a:alphaModFix/>
          </a:blip>
          <a:stretch>
            <a:fillRect/>
          </a:stretch>
        </p:blipFill>
        <p:spPr>
          <a:xfrm>
            <a:off x="9493375" y="1543600"/>
            <a:ext cx="2653068" cy="235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p:nvPr/>
        </p:nvSpPr>
        <p:spPr>
          <a:xfrm>
            <a:off x="3800542" y="161499"/>
            <a:ext cx="39116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14. DCT + Wavelet + Band Power:</a:t>
            </a:r>
            <a:endParaRPr sz="1800">
              <a:solidFill>
                <a:schemeClr val="dk1"/>
              </a:solidFill>
              <a:latin typeface="Century Gothic"/>
              <a:ea typeface="Century Gothic"/>
              <a:cs typeface="Century Gothic"/>
              <a:sym typeface="Century Gothic"/>
            </a:endParaRPr>
          </a:p>
        </p:txBody>
      </p:sp>
      <p:pic>
        <p:nvPicPr>
          <p:cNvPr id="417" name="Google Shape;417;p44"/>
          <p:cNvPicPr preferRelativeResize="0"/>
          <p:nvPr/>
        </p:nvPicPr>
        <p:blipFill>
          <a:blip r:embed="rId3">
            <a:alphaModFix/>
          </a:blip>
          <a:stretch>
            <a:fillRect/>
          </a:stretch>
        </p:blipFill>
        <p:spPr>
          <a:xfrm>
            <a:off x="0" y="1426175"/>
            <a:ext cx="9489748" cy="2378924"/>
          </a:xfrm>
          <a:prstGeom prst="rect">
            <a:avLst/>
          </a:prstGeom>
          <a:noFill/>
          <a:ln>
            <a:noFill/>
          </a:ln>
        </p:spPr>
      </p:pic>
      <p:pic>
        <p:nvPicPr>
          <p:cNvPr id="418" name="Google Shape;418;p44"/>
          <p:cNvPicPr preferRelativeResize="0"/>
          <p:nvPr/>
        </p:nvPicPr>
        <p:blipFill>
          <a:blip r:embed="rId4">
            <a:alphaModFix/>
          </a:blip>
          <a:stretch>
            <a:fillRect/>
          </a:stretch>
        </p:blipFill>
        <p:spPr>
          <a:xfrm>
            <a:off x="9489750" y="1426175"/>
            <a:ext cx="2684715" cy="237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p:nvPr/>
        </p:nvSpPr>
        <p:spPr>
          <a:xfrm>
            <a:off x="3534086" y="170208"/>
            <a:ext cx="50193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15. Statistic + DCT + Wavelet + Band Power:</a:t>
            </a:r>
            <a:endParaRPr sz="1800">
              <a:solidFill>
                <a:schemeClr val="dk1"/>
              </a:solidFill>
              <a:latin typeface="Century Gothic"/>
              <a:ea typeface="Century Gothic"/>
              <a:cs typeface="Century Gothic"/>
              <a:sym typeface="Century Gothic"/>
            </a:endParaRPr>
          </a:p>
        </p:txBody>
      </p:sp>
      <p:pic>
        <p:nvPicPr>
          <p:cNvPr id="424" name="Google Shape;424;p45"/>
          <p:cNvPicPr preferRelativeResize="0"/>
          <p:nvPr/>
        </p:nvPicPr>
        <p:blipFill>
          <a:blip r:embed="rId3">
            <a:alphaModFix/>
          </a:blip>
          <a:stretch>
            <a:fillRect/>
          </a:stretch>
        </p:blipFill>
        <p:spPr>
          <a:xfrm>
            <a:off x="140725" y="1174150"/>
            <a:ext cx="9369968" cy="2334850"/>
          </a:xfrm>
          <a:prstGeom prst="rect">
            <a:avLst/>
          </a:prstGeom>
          <a:noFill/>
          <a:ln>
            <a:noFill/>
          </a:ln>
        </p:spPr>
      </p:pic>
      <p:pic>
        <p:nvPicPr>
          <p:cNvPr id="425" name="Google Shape;425;p45"/>
          <p:cNvPicPr preferRelativeResize="0"/>
          <p:nvPr/>
        </p:nvPicPr>
        <p:blipFill>
          <a:blip r:embed="rId4">
            <a:alphaModFix/>
          </a:blip>
          <a:stretch>
            <a:fillRect/>
          </a:stretch>
        </p:blipFill>
        <p:spPr>
          <a:xfrm>
            <a:off x="9510700" y="1174150"/>
            <a:ext cx="2619699" cy="233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p:nvPr/>
        </p:nvSpPr>
        <p:spPr>
          <a:xfrm>
            <a:off x="4130321" y="187625"/>
            <a:ext cx="6931200" cy="47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16. </a:t>
            </a:r>
            <a:r>
              <a:rPr lang="en-IN" sz="1800">
                <a:solidFill>
                  <a:schemeClr val="dk1"/>
                </a:solidFill>
                <a:latin typeface="Century Gothic"/>
                <a:ea typeface="Century Gothic"/>
                <a:cs typeface="Century Gothic"/>
                <a:sym typeface="Century Gothic"/>
              </a:rPr>
              <a:t> Only CSP features using using scratch code </a:t>
            </a:r>
            <a:endParaRPr sz="1800">
              <a:solidFill>
                <a:schemeClr val="dk1"/>
              </a:solidFill>
              <a:latin typeface="Century Gothic"/>
              <a:ea typeface="Century Gothic"/>
              <a:cs typeface="Century Gothic"/>
              <a:sym typeface="Century Gothic"/>
            </a:endParaRPr>
          </a:p>
        </p:txBody>
      </p:sp>
      <p:pic>
        <p:nvPicPr>
          <p:cNvPr id="431" name="Google Shape;431;p46"/>
          <p:cNvPicPr preferRelativeResize="0"/>
          <p:nvPr/>
        </p:nvPicPr>
        <p:blipFill>
          <a:blip r:embed="rId3">
            <a:alphaModFix/>
          </a:blip>
          <a:stretch>
            <a:fillRect/>
          </a:stretch>
        </p:blipFill>
        <p:spPr>
          <a:xfrm>
            <a:off x="0" y="1709475"/>
            <a:ext cx="9604050" cy="2380200"/>
          </a:xfrm>
          <a:prstGeom prst="rect">
            <a:avLst/>
          </a:prstGeom>
          <a:noFill/>
          <a:ln>
            <a:noFill/>
          </a:ln>
        </p:spPr>
      </p:pic>
      <p:pic>
        <p:nvPicPr>
          <p:cNvPr id="432" name="Google Shape;432;p46"/>
          <p:cNvPicPr preferRelativeResize="0"/>
          <p:nvPr/>
        </p:nvPicPr>
        <p:blipFill>
          <a:blip r:embed="rId4">
            <a:alphaModFix/>
          </a:blip>
          <a:stretch>
            <a:fillRect/>
          </a:stretch>
        </p:blipFill>
        <p:spPr>
          <a:xfrm>
            <a:off x="9604050" y="1709475"/>
            <a:ext cx="2677325" cy="23781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nvSpPr>
        <p:spPr>
          <a:xfrm>
            <a:off x="3056709" y="191589"/>
            <a:ext cx="621792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1. Project Description</a:t>
            </a:r>
            <a:endParaRPr b="1" sz="2800" u="sng">
              <a:solidFill>
                <a:schemeClr val="dk1"/>
              </a:solidFill>
              <a:latin typeface="Century Gothic"/>
              <a:ea typeface="Century Gothic"/>
              <a:cs typeface="Century Gothic"/>
              <a:sym typeface="Century Gothic"/>
            </a:endParaRPr>
          </a:p>
        </p:txBody>
      </p:sp>
      <p:sp>
        <p:nvSpPr>
          <p:cNvPr id="192" name="Google Shape;192;p20"/>
          <p:cNvSpPr/>
          <p:nvPr/>
        </p:nvSpPr>
        <p:spPr>
          <a:xfrm>
            <a:off x="400594" y="923334"/>
            <a:ext cx="11695611"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TITLE</a:t>
            </a:r>
            <a:r>
              <a:rPr lang="en-IN" sz="1400">
                <a:solidFill>
                  <a:srgbClr val="000000"/>
                </a:solidFill>
                <a:latin typeface="Century Gothic"/>
                <a:ea typeface="Century Gothic"/>
                <a:cs typeface="Century Gothic"/>
                <a:sym typeface="Century Gothic"/>
              </a:rPr>
              <a:t>- </a:t>
            </a:r>
            <a:r>
              <a:rPr b="1" lang="en-IN" sz="1800" u="sng">
                <a:solidFill>
                  <a:srgbClr val="00B050"/>
                </a:solidFill>
                <a:latin typeface="Century Gothic"/>
                <a:ea typeface="Century Gothic"/>
                <a:cs typeface="Century Gothic"/>
                <a:sym typeface="Century Gothic"/>
              </a:rPr>
              <a:t>Electroencephalogram Brain Signal Processing for Chromatic Visual Impression Identification.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u="sng">
                <a:solidFill>
                  <a:srgbClr val="00B050"/>
                </a:solidFill>
                <a:latin typeface="Century Gothic"/>
                <a:ea typeface="Century Gothic"/>
                <a:cs typeface="Century Gothic"/>
                <a:sym typeface="Century Gothic"/>
              </a:rPr>
              <a:t>(differentiate the brain signals from red and white colour)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93" name="Google Shape;193;p20"/>
          <p:cNvSpPr/>
          <p:nvPr/>
        </p:nvSpPr>
        <p:spPr>
          <a:xfrm>
            <a:off x="400594" y="1992553"/>
            <a:ext cx="11425646"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Description</a:t>
            </a:r>
            <a:r>
              <a:rPr lang="en-IN" sz="1800">
                <a:solidFill>
                  <a:srgbClr val="000000"/>
                </a:solidFill>
                <a:latin typeface="Century Gothic"/>
                <a:ea typeface="Century Gothic"/>
                <a:cs typeface="Century Gothic"/>
                <a:sym typeface="Century Gothic"/>
              </a:rPr>
              <a:t>- we are using openBCI device to record the signals from the brain, when the subject is shown only red and white colors. And then using Preprocessing steps, extracting features and training models to differentiate between 2 colors(white or red).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4.googleusercontent.com/ekRxX2cZUmYZvqafkKyHG56pRZOUGWCaOqoLdOwzwxHf9oKpULbEbyk2PvmCG9Si58k0N0ADp6nehVvuBDgcQMjnwX3j7c4cgxiG5mflxYBJRsIb-Oj0ifqiosFtm-VBk6A0F0Ku79-wjPQWl0XFAg=s2048" id="194" name="Google Shape;194;p20"/>
          <p:cNvPicPr preferRelativeResize="0"/>
          <p:nvPr/>
        </p:nvPicPr>
        <p:blipFill rotWithShape="1">
          <a:blip r:embed="rId3">
            <a:alphaModFix/>
          </a:blip>
          <a:srcRect b="0" l="0" r="0" t="0"/>
          <a:stretch/>
        </p:blipFill>
        <p:spPr>
          <a:xfrm>
            <a:off x="1322525" y="3192882"/>
            <a:ext cx="2282824" cy="1844706"/>
          </a:xfrm>
          <a:prstGeom prst="rect">
            <a:avLst/>
          </a:prstGeom>
          <a:noFill/>
          <a:ln>
            <a:noFill/>
          </a:ln>
        </p:spPr>
      </p:pic>
      <p:pic>
        <p:nvPicPr>
          <p:cNvPr descr="GUI v4.1.5" id="195" name="Google Shape;195;p20"/>
          <p:cNvPicPr preferRelativeResize="0"/>
          <p:nvPr/>
        </p:nvPicPr>
        <p:blipFill rotWithShape="1">
          <a:blip r:embed="rId4">
            <a:alphaModFix/>
          </a:blip>
          <a:srcRect b="0" l="0" r="0" t="0"/>
          <a:stretch/>
        </p:blipFill>
        <p:spPr>
          <a:xfrm>
            <a:off x="7958221" y="2971798"/>
            <a:ext cx="3301962" cy="2297615"/>
          </a:xfrm>
          <a:prstGeom prst="rect">
            <a:avLst/>
          </a:prstGeom>
          <a:noFill/>
          <a:ln>
            <a:noFill/>
          </a:ln>
        </p:spPr>
      </p:pic>
      <p:sp>
        <p:nvSpPr>
          <p:cNvPr id="196" name="Google Shape;196;p20"/>
          <p:cNvSpPr/>
          <p:nvPr/>
        </p:nvSpPr>
        <p:spPr>
          <a:xfrm>
            <a:off x="400593" y="5443083"/>
            <a:ext cx="11425647"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Applications</a:t>
            </a:r>
            <a:r>
              <a:rPr lang="en-IN" sz="1800">
                <a:solidFill>
                  <a:srgbClr val="000000"/>
                </a:solidFill>
                <a:latin typeface="Century Gothic"/>
                <a:ea typeface="Century Gothic"/>
                <a:cs typeface="Century Gothic"/>
                <a:sym typeface="Century Gothic"/>
              </a:rPr>
              <a:t>-  if we are able to discriminate two different colors then we can use this as two control commands for controlling any dedicated computer applications.</a:t>
            </a:r>
            <a:endParaRPr/>
          </a:p>
          <a:p>
            <a:pPr indent="0" lvl="0" marL="0" marR="0" rtl="0" algn="l">
              <a:spcBef>
                <a:spcPts val="0"/>
              </a:spcBef>
              <a:spcAft>
                <a:spcPts val="0"/>
              </a:spcAft>
              <a:buNone/>
            </a:pPr>
            <a:r>
              <a:rPr i="1" lang="en-IN" sz="1800">
                <a:solidFill>
                  <a:srgbClr val="000000"/>
                </a:solidFill>
                <a:latin typeface="Century Gothic"/>
                <a:ea typeface="Century Gothic"/>
                <a:cs typeface="Century Gothic"/>
                <a:sym typeface="Century Gothic"/>
              </a:rPr>
              <a:t>(especially helpful for handicapped people)</a:t>
            </a:r>
            <a:endParaRPr i="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7"/>
          <p:cNvSpPr/>
          <p:nvPr/>
        </p:nvSpPr>
        <p:spPr>
          <a:xfrm>
            <a:off x="3327083" y="178917"/>
            <a:ext cx="546816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17. Only PCA features </a:t>
            </a:r>
            <a:endParaRPr sz="1800">
              <a:solidFill>
                <a:schemeClr val="dk1"/>
              </a:solidFill>
              <a:latin typeface="Century Gothic"/>
              <a:ea typeface="Century Gothic"/>
              <a:cs typeface="Century Gothic"/>
              <a:sym typeface="Century Gothic"/>
            </a:endParaRPr>
          </a:p>
        </p:txBody>
      </p:sp>
      <p:pic>
        <p:nvPicPr>
          <p:cNvPr id="438" name="Google Shape;438;p47"/>
          <p:cNvPicPr preferRelativeResize="0"/>
          <p:nvPr/>
        </p:nvPicPr>
        <p:blipFill>
          <a:blip r:embed="rId3">
            <a:alphaModFix/>
          </a:blip>
          <a:stretch>
            <a:fillRect/>
          </a:stretch>
        </p:blipFill>
        <p:spPr>
          <a:xfrm>
            <a:off x="0" y="1557900"/>
            <a:ext cx="8966927" cy="2239306"/>
          </a:xfrm>
          <a:prstGeom prst="rect">
            <a:avLst/>
          </a:prstGeom>
          <a:noFill/>
          <a:ln>
            <a:noFill/>
          </a:ln>
        </p:spPr>
      </p:pic>
      <p:pic>
        <p:nvPicPr>
          <p:cNvPr id="439" name="Google Shape;439;p47"/>
          <p:cNvPicPr preferRelativeResize="0"/>
          <p:nvPr/>
        </p:nvPicPr>
        <p:blipFill>
          <a:blip r:embed="rId4">
            <a:alphaModFix/>
          </a:blip>
          <a:stretch>
            <a:fillRect/>
          </a:stretch>
        </p:blipFill>
        <p:spPr>
          <a:xfrm>
            <a:off x="8966925" y="1525325"/>
            <a:ext cx="2577008" cy="2304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8"/>
          <p:cNvSpPr/>
          <p:nvPr/>
        </p:nvSpPr>
        <p:spPr>
          <a:xfrm>
            <a:off x="3637019" y="170208"/>
            <a:ext cx="449995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18. Only CSP features using mne library</a:t>
            </a:r>
            <a:endParaRPr sz="1800">
              <a:solidFill>
                <a:schemeClr val="dk1"/>
              </a:solidFill>
              <a:latin typeface="Century Gothic"/>
              <a:ea typeface="Century Gothic"/>
              <a:cs typeface="Century Gothic"/>
              <a:sym typeface="Century Gothic"/>
            </a:endParaRPr>
          </a:p>
        </p:txBody>
      </p:sp>
      <p:pic>
        <p:nvPicPr>
          <p:cNvPr id="445" name="Google Shape;445;p48"/>
          <p:cNvPicPr preferRelativeResize="0"/>
          <p:nvPr/>
        </p:nvPicPr>
        <p:blipFill>
          <a:blip r:embed="rId3">
            <a:alphaModFix/>
          </a:blip>
          <a:stretch>
            <a:fillRect/>
          </a:stretch>
        </p:blipFill>
        <p:spPr>
          <a:xfrm>
            <a:off x="0" y="1163450"/>
            <a:ext cx="9160977" cy="2274125"/>
          </a:xfrm>
          <a:prstGeom prst="rect">
            <a:avLst/>
          </a:prstGeom>
          <a:noFill/>
          <a:ln>
            <a:noFill/>
          </a:ln>
        </p:spPr>
      </p:pic>
      <p:pic>
        <p:nvPicPr>
          <p:cNvPr id="446" name="Google Shape;446;p48"/>
          <p:cNvPicPr preferRelativeResize="0"/>
          <p:nvPr/>
        </p:nvPicPr>
        <p:blipFill>
          <a:blip r:embed="rId4">
            <a:alphaModFix/>
          </a:blip>
          <a:stretch>
            <a:fillRect/>
          </a:stretch>
        </p:blipFill>
        <p:spPr>
          <a:xfrm>
            <a:off x="9160975" y="1163450"/>
            <a:ext cx="2555317" cy="227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9"/>
          <p:cNvSpPr txBox="1"/>
          <p:nvPr/>
        </p:nvSpPr>
        <p:spPr>
          <a:xfrm>
            <a:off x="3370217" y="200297"/>
            <a:ext cx="56954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11. conclusion</a:t>
            </a:r>
            <a:endParaRPr b="1" sz="1800" u="sng">
              <a:solidFill>
                <a:schemeClr val="dk1"/>
              </a:solidFill>
              <a:latin typeface="Century Gothic"/>
              <a:ea typeface="Century Gothic"/>
              <a:cs typeface="Century Gothic"/>
              <a:sym typeface="Century Gothic"/>
            </a:endParaRPr>
          </a:p>
        </p:txBody>
      </p:sp>
      <p:sp>
        <p:nvSpPr>
          <p:cNvPr id="452" name="Google Shape;452;p49"/>
          <p:cNvSpPr txBox="1"/>
          <p:nvPr/>
        </p:nvSpPr>
        <p:spPr>
          <a:xfrm>
            <a:off x="1863634" y="984069"/>
            <a:ext cx="986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Model:</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mostly </a:t>
            </a:r>
            <a:r>
              <a:rPr b="1" lang="en-IN" sz="1800">
                <a:solidFill>
                  <a:schemeClr val="dk1"/>
                </a:solidFill>
                <a:latin typeface="Century Gothic"/>
                <a:ea typeface="Century Gothic"/>
                <a:cs typeface="Century Gothic"/>
                <a:sym typeface="Century Gothic"/>
              </a:rPr>
              <a:t>random forest </a:t>
            </a:r>
            <a:r>
              <a:rPr lang="en-IN" sz="1800">
                <a:solidFill>
                  <a:schemeClr val="dk1"/>
                </a:solidFill>
                <a:latin typeface="Century Gothic"/>
                <a:ea typeface="Century Gothic"/>
                <a:cs typeface="Century Gothic"/>
                <a:sym typeface="Century Gothic"/>
              </a:rPr>
              <a:t>and </a:t>
            </a:r>
            <a:r>
              <a:rPr b="1" lang="en-IN" sz="1800">
                <a:solidFill>
                  <a:schemeClr val="dk1"/>
                </a:solidFill>
                <a:latin typeface="Century Gothic"/>
                <a:ea typeface="Century Gothic"/>
                <a:cs typeface="Century Gothic"/>
                <a:sym typeface="Century Gothic"/>
              </a:rPr>
              <a:t>decision tree </a:t>
            </a:r>
            <a:r>
              <a:rPr lang="en-IN" sz="1800">
                <a:solidFill>
                  <a:schemeClr val="dk1"/>
                </a:solidFill>
                <a:latin typeface="Century Gothic"/>
                <a:ea typeface="Century Gothic"/>
                <a:cs typeface="Century Gothic"/>
                <a:sym typeface="Century Gothic"/>
              </a:rPr>
              <a:t>is giving us very good accuracy.   </a:t>
            </a:r>
            <a:endParaRPr sz="1800">
              <a:solidFill>
                <a:schemeClr val="dk1"/>
              </a:solidFill>
              <a:latin typeface="Century Gothic"/>
              <a:ea typeface="Century Gothic"/>
              <a:cs typeface="Century Gothic"/>
              <a:sym typeface="Century Gothic"/>
            </a:endParaRPr>
          </a:p>
        </p:txBody>
      </p:sp>
      <p:sp>
        <p:nvSpPr>
          <p:cNvPr id="453" name="Google Shape;453;p49"/>
          <p:cNvSpPr txBox="1"/>
          <p:nvPr/>
        </p:nvSpPr>
        <p:spPr>
          <a:xfrm>
            <a:off x="1863634" y="2351314"/>
            <a:ext cx="8778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Features:</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only with </a:t>
            </a:r>
            <a:r>
              <a:rPr b="1" lang="en-IN" sz="1800">
                <a:solidFill>
                  <a:schemeClr val="dk1"/>
                </a:solidFill>
                <a:latin typeface="Century Gothic"/>
                <a:ea typeface="Century Gothic"/>
                <a:cs typeface="Century Gothic"/>
                <a:sym typeface="Century Gothic"/>
              </a:rPr>
              <a:t>DCT features </a:t>
            </a:r>
            <a:r>
              <a:rPr lang="en-IN" sz="1800">
                <a:solidFill>
                  <a:schemeClr val="dk1"/>
                </a:solidFill>
                <a:latin typeface="Century Gothic"/>
                <a:ea typeface="Century Gothic"/>
                <a:cs typeface="Century Gothic"/>
                <a:sym typeface="Century Gothic"/>
              </a:rPr>
              <a:t>are giving very good accuracy.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nvSpPr>
        <p:spPr>
          <a:xfrm>
            <a:off x="3614057" y="1854927"/>
            <a:ext cx="758516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800" u="sng">
                <a:solidFill>
                  <a:schemeClr val="dk1"/>
                </a:solidFill>
                <a:latin typeface="Century Gothic"/>
                <a:ea typeface="Century Gothic"/>
                <a:cs typeface="Century Gothic"/>
                <a:sym typeface="Century Gothic"/>
              </a:rPr>
              <a:t>THANK YOU</a:t>
            </a:r>
            <a:endParaRPr b="1" sz="4800" u="sng">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p:nvPr/>
        </p:nvSpPr>
        <p:spPr>
          <a:xfrm>
            <a:off x="1097280" y="146597"/>
            <a:ext cx="1054608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400" u="sng">
                <a:solidFill>
                  <a:srgbClr val="000000"/>
                </a:solidFill>
                <a:latin typeface="Century Gothic"/>
                <a:ea typeface="Century Gothic"/>
                <a:cs typeface="Century Gothic"/>
                <a:sym typeface="Century Gothic"/>
              </a:rPr>
              <a:t>2. Plan of when and for how much duration to show red or white color:</a:t>
            </a:r>
            <a:endParaRPr sz="2400" u="sng">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id="202" name="Google Shape;202;p21"/>
          <p:cNvPicPr preferRelativeResize="0"/>
          <p:nvPr/>
        </p:nvPicPr>
        <p:blipFill rotWithShape="1">
          <a:blip r:embed="rId3">
            <a:alphaModFix/>
          </a:blip>
          <a:srcRect b="0" l="0" r="0" t="0"/>
          <a:stretch/>
        </p:blipFill>
        <p:spPr>
          <a:xfrm>
            <a:off x="1341120" y="1233541"/>
            <a:ext cx="10058400" cy="1926949"/>
          </a:xfrm>
          <a:prstGeom prst="rect">
            <a:avLst/>
          </a:prstGeom>
          <a:noFill/>
          <a:ln>
            <a:noFill/>
          </a:ln>
        </p:spPr>
      </p:pic>
      <p:sp>
        <p:nvSpPr>
          <p:cNvPr id="203" name="Google Shape;203;p21"/>
          <p:cNvSpPr/>
          <p:nvPr/>
        </p:nvSpPr>
        <p:spPr>
          <a:xfrm>
            <a:off x="5971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04" name="Google Shape;204;p21"/>
          <p:cNvSpPr/>
          <p:nvPr/>
        </p:nvSpPr>
        <p:spPr>
          <a:xfrm>
            <a:off x="5971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05" name="Google Shape;205;p21"/>
          <p:cNvSpPr txBox="1"/>
          <p:nvPr/>
        </p:nvSpPr>
        <p:spPr>
          <a:xfrm>
            <a:off x="4093028" y="3779520"/>
            <a:ext cx="349213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In each session recording:</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total time: 340 sec (5.66 min)</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50 colors shown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p:nvPr/>
        </p:nvSpPr>
        <p:spPr>
          <a:xfrm>
            <a:off x="879565" y="103056"/>
            <a:ext cx="11791407"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400" u="sng">
                <a:solidFill>
                  <a:srgbClr val="000000"/>
                </a:solidFill>
                <a:latin typeface="Century Gothic"/>
                <a:ea typeface="Century Gothic"/>
                <a:cs typeface="Century Gothic"/>
                <a:sym typeface="Century Gothic"/>
              </a:rPr>
              <a:t>3. Step by step process we used OpenBCI to collect the brain signals data.</a:t>
            </a:r>
            <a:endParaRPr sz="2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1" name="Google Shape;211;p22"/>
          <p:cNvSpPr/>
          <p:nvPr/>
        </p:nvSpPr>
        <p:spPr>
          <a:xfrm>
            <a:off x="879565" y="764067"/>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u="sng">
                <a:solidFill>
                  <a:srgbClr val="000000"/>
                </a:solidFill>
                <a:latin typeface="Century Gothic"/>
                <a:ea typeface="Century Gothic"/>
                <a:cs typeface="Century Gothic"/>
                <a:sym typeface="Century Gothic"/>
              </a:rPr>
              <a:t>3.1 Setting the hardware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2" name="Google Shape;212;p22"/>
          <p:cNvSpPr/>
          <p:nvPr/>
        </p:nvSpPr>
        <p:spPr>
          <a:xfrm>
            <a:off x="330924" y="1255936"/>
            <a:ext cx="11773989"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1.) decide which which portion of the subject’s head you want to measure the data from by setting the points on the headset. We are using fp1,fp2,c3,c4,p3,p4,o1,o2  as visual stimuli is measured by the back of the head and using ………………….. as support electrodes.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4.googleusercontent.com/KpTWz4ugp0d-TlILnrB5dO2R1YLTk74opj2LFGiB3GckTB-Zfl7pVwXr5jlpmG8z5Eiun1JKVWOLtSYEmZEq9OGJXYIn9XBWe8EJtb8Ei-_9jDxjdnh2Yj_fmM-GYrmXHtC5XxNbfzUxQqfOdn2OjQ=s2048" id="213" name="Google Shape;213;p22"/>
          <p:cNvPicPr preferRelativeResize="0"/>
          <p:nvPr/>
        </p:nvPicPr>
        <p:blipFill rotWithShape="1">
          <a:blip r:embed="rId3">
            <a:alphaModFix/>
          </a:blip>
          <a:srcRect b="0" l="0" r="0" t="0"/>
          <a:stretch/>
        </p:blipFill>
        <p:spPr>
          <a:xfrm>
            <a:off x="1897289" y="2179266"/>
            <a:ext cx="2056402" cy="1794625"/>
          </a:xfrm>
          <a:prstGeom prst="rect">
            <a:avLst/>
          </a:prstGeom>
          <a:noFill/>
          <a:ln>
            <a:noFill/>
          </a:ln>
        </p:spPr>
      </p:pic>
      <p:sp>
        <p:nvSpPr>
          <p:cNvPr id="214" name="Google Shape;214;p22"/>
          <p:cNvSpPr/>
          <p:nvPr/>
        </p:nvSpPr>
        <p:spPr>
          <a:xfrm>
            <a:off x="330924" y="4076675"/>
            <a:ext cx="1165207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2.)make the subject wear this headset kit and make it comfortable on the subject’s head by adjust the supporting and non-supporting electrodes(which actually gives us data) to get the brain signals as a data properly.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5" name="Google Shape;215;p22"/>
          <p:cNvSpPr/>
          <p:nvPr/>
        </p:nvSpPr>
        <p:spPr>
          <a:xfrm>
            <a:off x="235130" y="5082682"/>
            <a:ext cx="1138210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3.) put the SRB pin clip to the right ear to get  all be measured against this reference pin. </a:t>
            </a:r>
            <a:endParaRPr sz="1800">
              <a:solidFill>
                <a:schemeClr val="dk1"/>
              </a:solidFill>
              <a:latin typeface="Century Gothic"/>
              <a:ea typeface="Century Gothic"/>
              <a:cs typeface="Century Gothic"/>
              <a:sym typeface="Century Gothic"/>
            </a:endParaRPr>
          </a:p>
        </p:txBody>
      </p:sp>
      <p:sp>
        <p:nvSpPr>
          <p:cNvPr id="216" name="Google Shape;216;p22"/>
          <p:cNvSpPr/>
          <p:nvPr/>
        </p:nvSpPr>
        <p:spPr>
          <a:xfrm>
            <a:off x="162679" y="5752403"/>
            <a:ext cx="34692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4.) connect dongle to the PC</a:t>
            </a:r>
            <a:endParaRPr sz="1800">
              <a:solidFill>
                <a:schemeClr val="dk1"/>
              </a:solidFill>
              <a:latin typeface="Century Gothic"/>
              <a:ea typeface="Century Gothic"/>
              <a:cs typeface="Century Gothic"/>
              <a:sym typeface="Century Gothic"/>
            </a:endParaRPr>
          </a:p>
        </p:txBody>
      </p:sp>
      <p:pic>
        <p:nvPicPr>
          <p:cNvPr descr="https://lh5.googleusercontent.com/AwOEzYMGJeYW4lECbd15-HyETqCsNDZW2w1cI_pSuxChBlaY4tfKSbquiaDSLMYx0iDVpWCTO4Iwv-7H7vfH_OKFJ0tzn0FOiCl33s_zSTTYowBWOjUxM5vj832YGfrpbBpCi1INoN7_teXYggshnA=s2048" id="217" name="Google Shape;217;p22"/>
          <p:cNvPicPr preferRelativeResize="0"/>
          <p:nvPr/>
        </p:nvPicPr>
        <p:blipFill rotWithShape="1">
          <a:blip r:embed="rId4">
            <a:alphaModFix/>
          </a:blip>
          <a:srcRect b="0" l="0" r="0" t="0"/>
          <a:stretch/>
        </p:blipFill>
        <p:spPr>
          <a:xfrm>
            <a:off x="5520056" y="2221763"/>
            <a:ext cx="2288342" cy="18491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p:nvPr/>
        </p:nvSpPr>
        <p:spPr>
          <a:xfrm>
            <a:off x="3030581" y="-1"/>
            <a:ext cx="665334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800" u="sng">
                <a:solidFill>
                  <a:srgbClr val="000000"/>
                </a:solidFill>
                <a:latin typeface="Century Gothic"/>
                <a:ea typeface="Century Gothic"/>
                <a:cs typeface="Century Gothic"/>
                <a:sym typeface="Century Gothic"/>
              </a:rPr>
              <a:t>3.2  Setting the software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23" name="Google Shape;223;p23"/>
          <p:cNvSpPr/>
          <p:nvPr/>
        </p:nvSpPr>
        <p:spPr>
          <a:xfrm>
            <a:off x="243839" y="850510"/>
            <a:ext cx="92659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1.) </a:t>
            </a:r>
            <a:r>
              <a:rPr b="1" lang="en-IN" sz="1800">
                <a:solidFill>
                  <a:srgbClr val="000000"/>
                </a:solidFill>
                <a:latin typeface="Century Gothic"/>
                <a:ea typeface="Century Gothic"/>
                <a:cs typeface="Century Gothic"/>
                <a:sym typeface="Century Gothic"/>
              </a:rPr>
              <a:t>installing Softwares -</a:t>
            </a:r>
            <a:r>
              <a:rPr lang="en-IN" sz="1800">
                <a:solidFill>
                  <a:srgbClr val="000000"/>
                </a:solidFill>
                <a:latin typeface="Century Gothic"/>
                <a:ea typeface="Century Gothic"/>
                <a:cs typeface="Century Gothic"/>
                <a:sym typeface="Century Gothic"/>
              </a:rPr>
              <a:t> a) OpenBCI GUI  b) driver for support &lt; windows 11</a:t>
            </a:r>
            <a:endParaRPr sz="1800">
              <a:solidFill>
                <a:schemeClr val="dk1"/>
              </a:solidFill>
              <a:latin typeface="Century Gothic"/>
              <a:ea typeface="Century Gothic"/>
              <a:cs typeface="Century Gothic"/>
              <a:sym typeface="Century Gothic"/>
            </a:endParaRPr>
          </a:p>
        </p:txBody>
      </p:sp>
      <p:sp>
        <p:nvSpPr>
          <p:cNvPr id="224" name="Google Shape;224;p23"/>
          <p:cNvSpPr/>
          <p:nvPr/>
        </p:nvSpPr>
        <p:spPr>
          <a:xfrm>
            <a:off x="243839" y="1730297"/>
            <a:ext cx="11573691"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2.) Open the openBCI GUI.    </a:t>
            </a:r>
            <a:r>
              <a:rPr b="1" lang="en-IN" sz="1800">
                <a:solidFill>
                  <a:srgbClr val="000000"/>
                </a:solidFill>
                <a:latin typeface="Century Gothic"/>
                <a:ea typeface="Century Gothic"/>
                <a:cs typeface="Century Gothic"/>
                <a:sym typeface="Century Gothic"/>
              </a:rPr>
              <a:t>Click on system control panel -&gt; CYTON(live) -&gt;Serial from Dongle . </a:t>
            </a:r>
            <a:r>
              <a:rPr lang="en-IN" sz="1800">
                <a:solidFill>
                  <a:srgbClr val="000000"/>
                </a:solidFill>
                <a:latin typeface="Century Gothic"/>
                <a:ea typeface="Century Gothic"/>
                <a:cs typeface="Century Gothic"/>
                <a:sym typeface="Century Gothic"/>
              </a:rPr>
              <a:t>and then   click on  </a:t>
            </a:r>
            <a:r>
              <a:rPr b="1" lang="en-IN" sz="1800">
                <a:solidFill>
                  <a:srgbClr val="000000"/>
                </a:solidFill>
                <a:latin typeface="Century Gothic"/>
                <a:ea typeface="Century Gothic"/>
                <a:cs typeface="Century Gothic"/>
                <a:sym typeface="Century Gothic"/>
              </a:rPr>
              <a:t>SERIAL CONNECT-&gt;AUTO-CONNECT. </a:t>
            </a:r>
            <a:r>
              <a:rPr lang="en-IN" sz="1800">
                <a:solidFill>
                  <a:srgbClr val="000000"/>
                </a:solidFill>
                <a:latin typeface="Century Gothic"/>
                <a:ea typeface="Century Gothic"/>
                <a:cs typeface="Century Gothic"/>
                <a:sym typeface="Century Gothic"/>
              </a:rPr>
              <a:t>to get the data from the electrodes in headset into the PC through the Dongle.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5.googleusercontent.com/NmMLnHO0FaCtU3LwvN4ctpx90aZafjinVVNcKNXCBTTT228PBlDxS-gjejckJsKeMWukwAZkXhrIFOw6Er1nSUIzECoRbH6FpEoFEneumdoYO5ZzrhwrKH4Do9p-RAypfi00UN93U5lIblBe57uCSw=s2048" id="225" name="Google Shape;225;p23"/>
          <p:cNvPicPr preferRelativeResize="0"/>
          <p:nvPr/>
        </p:nvPicPr>
        <p:blipFill rotWithShape="1">
          <a:blip r:embed="rId3">
            <a:alphaModFix/>
          </a:blip>
          <a:srcRect b="0" l="0" r="0" t="0"/>
          <a:stretch/>
        </p:blipFill>
        <p:spPr>
          <a:xfrm>
            <a:off x="3030581" y="2698769"/>
            <a:ext cx="5199017" cy="40245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p:nvPr/>
        </p:nvSpPr>
        <p:spPr>
          <a:xfrm>
            <a:off x="330924" y="156980"/>
            <a:ext cx="1173915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3.) Now session is started, completing the hardware settings:-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 set the </a:t>
            </a:r>
            <a:r>
              <a:rPr b="1" lang="en-IN" sz="1800">
                <a:solidFill>
                  <a:srgbClr val="000000"/>
                </a:solidFill>
                <a:latin typeface="Century Gothic"/>
                <a:ea typeface="Century Gothic"/>
                <a:cs typeface="Century Gothic"/>
                <a:sym typeface="Century Gothic"/>
              </a:rPr>
              <a:t>PGA gain= </a:t>
            </a:r>
            <a:r>
              <a:rPr lang="en-IN" sz="1800">
                <a:solidFill>
                  <a:srgbClr val="000000"/>
                </a:solidFill>
                <a:latin typeface="Century Gothic"/>
                <a:ea typeface="Century Gothic"/>
                <a:cs typeface="Century Gothic"/>
                <a:sym typeface="Century Gothic"/>
              </a:rPr>
              <a:t>4 (…why…)</a:t>
            </a:r>
            <a:r>
              <a:rPr b="1" lang="en-IN" sz="1800">
                <a:solidFill>
                  <a:srgbClr val="000000"/>
                </a:solidFill>
                <a:latin typeface="Century Gothic"/>
                <a:ea typeface="Century Gothic"/>
                <a:cs typeface="Century Gothic"/>
                <a:sym typeface="Century Gothic"/>
              </a:rPr>
              <a:t> </a:t>
            </a:r>
            <a:r>
              <a:rPr lang="en-IN" sz="1800">
                <a:solidFill>
                  <a:srgbClr val="000000"/>
                </a:solidFill>
                <a:latin typeface="Century Gothic"/>
                <a:ea typeface="Century Gothic"/>
                <a:cs typeface="Century Gothic"/>
                <a:sym typeface="Century Gothic"/>
              </a:rPr>
              <a:t>and  </a:t>
            </a:r>
            <a:r>
              <a:rPr b="1" lang="en-IN" sz="1800">
                <a:solidFill>
                  <a:srgbClr val="000000"/>
                </a:solidFill>
                <a:latin typeface="Century Gothic"/>
                <a:ea typeface="Century Gothic"/>
                <a:cs typeface="Century Gothic"/>
                <a:sym typeface="Century Gothic"/>
              </a:rPr>
              <a:t>bias include = No </a:t>
            </a:r>
            <a:r>
              <a:rPr lang="en-IN" sz="1800">
                <a:solidFill>
                  <a:srgbClr val="000000"/>
                </a:solidFill>
                <a:latin typeface="Century Gothic"/>
                <a:ea typeface="Century Gothic"/>
                <a:cs typeface="Century Gothic"/>
                <a:sym typeface="Century Gothic"/>
              </a:rPr>
              <a:t>(….why…)  for all the 8 channels.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6.googleusercontent.com/7T1uRzDcf-IJYJIKRUxflu_G3k1U0NPAqiGFlDAxJhSOdywPkJCILq3QRH2AZgiUbFG9d5Dv220y9kUH3JbUm2jf5F5PMwPFSEx6d0BCnIJhaDkWNDr5stM095ARj4hdJ4dyJBVo9jtaFymKE3cmyw=s2048" id="231" name="Google Shape;231;p24"/>
          <p:cNvPicPr preferRelativeResize="0"/>
          <p:nvPr/>
        </p:nvPicPr>
        <p:blipFill rotWithShape="1">
          <a:blip r:embed="rId3">
            <a:alphaModFix/>
          </a:blip>
          <a:srcRect b="0" l="0" r="0" t="0"/>
          <a:stretch/>
        </p:blipFill>
        <p:spPr>
          <a:xfrm>
            <a:off x="1767840" y="1023857"/>
            <a:ext cx="7106194" cy="54960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p:nvPr/>
        </p:nvSpPr>
        <p:spPr>
          <a:xfrm>
            <a:off x="304800" y="174397"/>
            <a:ext cx="11617234"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4.) Now for checking the signal quality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Go to the FFT plot and try to put not railed for all the channels for good quality of signal. Now we are ready to collect the signals.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3.googleusercontent.com/9wImuCHFMRfSXj8qsDjP62QJqxqxgbVhS5Gi-55viTczKq1PfWqRaLmnMGRWpC5b__7EFcNLzf8MzyZXPJ6rwfRoBD4KwcpPbGq7SFu4qRl3Pkxy8Ss7ohyjTUcaMfYC96GlFBBS_9sTmgF_ovRKpw=s2048" id="237" name="Google Shape;237;p25"/>
          <p:cNvPicPr preferRelativeResize="0"/>
          <p:nvPr/>
        </p:nvPicPr>
        <p:blipFill rotWithShape="1">
          <a:blip r:embed="rId3">
            <a:alphaModFix/>
          </a:blip>
          <a:srcRect b="0" l="0" r="0" t="0"/>
          <a:stretch/>
        </p:blipFill>
        <p:spPr>
          <a:xfrm>
            <a:off x="1793966" y="1181283"/>
            <a:ext cx="5608320" cy="3995260"/>
          </a:xfrm>
          <a:prstGeom prst="rect">
            <a:avLst/>
          </a:prstGeom>
          <a:noFill/>
          <a:ln>
            <a:noFill/>
          </a:ln>
        </p:spPr>
      </p:pic>
      <p:sp>
        <p:nvSpPr>
          <p:cNvPr id="238" name="Google Shape;238;p25"/>
          <p:cNvSpPr/>
          <p:nvPr/>
        </p:nvSpPr>
        <p:spPr>
          <a:xfrm>
            <a:off x="304800" y="5336904"/>
            <a:ext cx="1161723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5.) for stop collecting the data click on stop data stream . Data for this session will get saved as .txt and .csv format and  events.txt file also got saved using the python script we wrote.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nvSpPr>
        <p:spPr>
          <a:xfrm>
            <a:off x="3770812" y="78376"/>
            <a:ext cx="66359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u="sng">
                <a:solidFill>
                  <a:schemeClr val="dk1"/>
                </a:solidFill>
                <a:latin typeface="Century Gothic"/>
                <a:ea typeface="Century Gothic"/>
                <a:cs typeface="Century Gothic"/>
                <a:sym typeface="Century Gothic"/>
              </a:rPr>
              <a:t>4. Data Description</a:t>
            </a:r>
            <a:endParaRPr b="1" sz="3200" u="sng">
              <a:solidFill>
                <a:schemeClr val="dk1"/>
              </a:solidFill>
              <a:latin typeface="Century Gothic"/>
              <a:ea typeface="Century Gothic"/>
              <a:cs typeface="Century Gothic"/>
              <a:sym typeface="Century Gothic"/>
            </a:endParaRPr>
          </a:p>
        </p:txBody>
      </p:sp>
      <p:sp>
        <p:nvSpPr>
          <p:cNvPr id="244" name="Google Shape;244;p26"/>
          <p:cNvSpPr txBox="1"/>
          <p:nvPr/>
        </p:nvSpPr>
        <p:spPr>
          <a:xfrm>
            <a:off x="2264228" y="826913"/>
            <a:ext cx="52164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Subject_1</a:t>
            </a:r>
            <a:endParaRPr sz="1800">
              <a:solidFill>
                <a:schemeClr val="dk1"/>
              </a:solidFill>
              <a:latin typeface="Century Gothic"/>
              <a:ea typeface="Century Gothic"/>
              <a:cs typeface="Century Gothic"/>
              <a:sym typeface="Century Gothic"/>
            </a:endParaRPr>
          </a:p>
        </p:txBody>
      </p:sp>
      <p:sp>
        <p:nvSpPr>
          <p:cNvPr id="245" name="Google Shape;245;p26"/>
          <p:cNvSpPr txBox="1"/>
          <p:nvPr/>
        </p:nvSpPr>
        <p:spPr>
          <a:xfrm>
            <a:off x="2917371" y="1207618"/>
            <a:ext cx="310025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Session_1</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Session_2</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Session_3</a:t>
            </a:r>
            <a:endParaRPr sz="1800">
              <a:solidFill>
                <a:schemeClr val="dk1"/>
              </a:solidFill>
              <a:latin typeface="Century Gothic"/>
              <a:ea typeface="Century Gothic"/>
              <a:cs typeface="Century Gothic"/>
              <a:sym typeface="Century Gothic"/>
            </a:endParaRPr>
          </a:p>
        </p:txBody>
      </p:sp>
      <p:sp>
        <p:nvSpPr>
          <p:cNvPr id="246" name="Google Shape;246;p26"/>
          <p:cNvSpPr/>
          <p:nvPr/>
        </p:nvSpPr>
        <p:spPr>
          <a:xfrm>
            <a:off x="6377052" y="801294"/>
            <a:ext cx="126669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Subject_2</a:t>
            </a:r>
            <a:endParaRPr sz="1800">
              <a:solidFill>
                <a:schemeClr val="dk1"/>
              </a:solidFill>
              <a:latin typeface="Century Gothic"/>
              <a:ea typeface="Century Gothic"/>
              <a:cs typeface="Century Gothic"/>
              <a:sym typeface="Century Gothic"/>
            </a:endParaRPr>
          </a:p>
        </p:txBody>
      </p:sp>
      <p:sp>
        <p:nvSpPr>
          <p:cNvPr id="247" name="Google Shape;247;p26"/>
          <p:cNvSpPr/>
          <p:nvPr/>
        </p:nvSpPr>
        <p:spPr>
          <a:xfrm>
            <a:off x="6853645" y="1170626"/>
            <a:ext cx="6096000"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Session_1</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Session_2</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Session_3</a:t>
            </a:r>
            <a:endParaRPr sz="1800">
              <a:solidFill>
                <a:schemeClr val="dk1"/>
              </a:solidFill>
              <a:latin typeface="Century Gothic"/>
              <a:ea typeface="Century Gothic"/>
              <a:cs typeface="Century Gothic"/>
              <a:sym typeface="Century Gothic"/>
            </a:endParaRPr>
          </a:p>
        </p:txBody>
      </p:sp>
      <p:sp>
        <p:nvSpPr>
          <p:cNvPr id="248" name="Google Shape;248;p26"/>
          <p:cNvSpPr txBox="1"/>
          <p:nvPr/>
        </p:nvSpPr>
        <p:spPr>
          <a:xfrm>
            <a:off x="1802674" y="2821578"/>
            <a:ext cx="960555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Each session has:</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r>
              <a:rPr b="1" lang="en-IN" sz="1800" u="sng">
                <a:solidFill>
                  <a:schemeClr val="dk1"/>
                </a:solidFill>
                <a:latin typeface="Century Gothic"/>
                <a:ea typeface="Century Gothic"/>
                <a:cs typeface="Century Gothic"/>
                <a:sym typeface="Century Gothic"/>
              </a:rPr>
              <a:t> events.txt </a:t>
            </a:r>
            <a:r>
              <a:rPr lang="en-IN" sz="1800">
                <a:solidFill>
                  <a:schemeClr val="dk1"/>
                </a:solidFill>
                <a:latin typeface="Century Gothic"/>
                <a:ea typeface="Century Gothic"/>
                <a:cs typeface="Century Gothic"/>
                <a:sym typeface="Century Gothic"/>
              </a:rPr>
              <a:t>– stores the time stamp information of red and white data in trial.txt.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r>
              <a:rPr b="1" lang="en-IN" sz="1800" u="sng">
                <a:solidFill>
                  <a:schemeClr val="dk1"/>
                </a:solidFill>
                <a:latin typeface="Century Gothic"/>
                <a:ea typeface="Century Gothic"/>
                <a:cs typeface="Century Gothic"/>
                <a:sym typeface="Century Gothic"/>
              </a:rPr>
              <a:t>    trials.txt </a:t>
            </a:r>
            <a:r>
              <a:rPr lang="en-IN" sz="1800">
                <a:solidFill>
                  <a:schemeClr val="dk1"/>
                </a:solidFill>
                <a:latin typeface="Century Gothic"/>
                <a:ea typeface="Century Gothic"/>
                <a:cs typeface="Century Gothic"/>
                <a:sym typeface="Century Gothic"/>
              </a:rPr>
              <a:t>– contains brain signals data of all the 8 channels and their time stamps    using OpenBCI.</a:t>
            </a:r>
            <a:endParaRPr/>
          </a:p>
        </p:txBody>
      </p:sp>
      <p:sp>
        <p:nvSpPr>
          <p:cNvPr id="249" name="Google Shape;249;p26"/>
          <p:cNvSpPr txBox="1"/>
          <p:nvPr/>
        </p:nvSpPr>
        <p:spPr>
          <a:xfrm>
            <a:off x="1802674" y="4850675"/>
            <a:ext cx="82470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p:txBody>
      </p:sp>
      <p:sp>
        <p:nvSpPr>
          <p:cNvPr id="250" name="Google Shape;250;p26"/>
          <p:cNvSpPr/>
          <p:nvPr/>
        </p:nvSpPr>
        <p:spPr>
          <a:xfrm>
            <a:off x="1362890" y="5039316"/>
            <a:ext cx="9309464"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We filter out the data of only (all the 8 channels and the time stamp) from trials.txt.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